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sldIdLst>
    <p:sldId id="256" r:id="rId2"/>
    <p:sldId id="294" r:id="rId3"/>
    <p:sldId id="309" r:id="rId4"/>
    <p:sldId id="304" r:id="rId5"/>
    <p:sldId id="305" r:id="rId6"/>
    <p:sldId id="306" r:id="rId7"/>
    <p:sldId id="310" r:id="rId8"/>
    <p:sldId id="311" r:id="rId9"/>
    <p:sldId id="312" r:id="rId10"/>
    <p:sldId id="313" r:id="rId11"/>
    <p:sldId id="314" r:id="rId12"/>
    <p:sldId id="315" r:id="rId13"/>
    <p:sldId id="316" r:id="rId14"/>
    <p:sldId id="317" r:id="rId15"/>
    <p:sldId id="318" r:id="rId16"/>
    <p:sldId id="319" r:id="rId17"/>
    <p:sldId id="320" r:id="rId1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-114" y="-3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0AF02E0-0484-4BF5-A23B-D9C13DE118CD}" type="doc">
      <dgm:prSet loTypeId="urn:microsoft.com/office/officeart/2005/8/layout/arrow1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de-DE"/>
        </a:p>
      </dgm:t>
    </dgm:pt>
    <dgm:pt modelId="{FFF40883-522A-40A5-9927-C0591DACEE9D}">
      <dgm:prSet phldrT="[Text]"/>
      <dgm:spPr/>
      <dgm:t>
        <a:bodyPr/>
        <a:lstStyle/>
        <a:p>
          <a:r>
            <a:rPr lang="de-DE" dirty="0" smtClean="0">
              <a:solidFill>
                <a:schemeClr val="tx1"/>
              </a:solidFill>
            </a:rPr>
            <a:t>Lösen der Krise:</a:t>
          </a:r>
        </a:p>
        <a:p>
          <a:r>
            <a:rPr lang="de-DE" dirty="0" smtClean="0">
              <a:solidFill>
                <a:schemeClr val="tx1"/>
              </a:solidFill>
            </a:rPr>
            <a:t>Entwicklungsschritt </a:t>
          </a:r>
          <a:endParaRPr lang="de-DE" dirty="0">
            <a:solidFill>
              <a:schemeClr val="tx1"/>
            </a:solidFill>
          </a:endParaRPr>
        </a:p>
      </dgm:t>
    </dgm:pt>
    <dgm:pt modelId="{02D03DAE-242F-4463-9342-F7AEB3B399B2}" type="parTrans" cxnId="{FAB34BC0-57F1-4D6B-B0D4-12C8D7F5E480}">
      <dgm:prSet/>
      <dgm:spPr/>
      <dgm:t>
        <a:bodyPr/>
        <a:lstStyle/>
        <a:p>
          <a:endParaRPr lang="de-DE"/>
        </a:p>
      </dgm:t>
    </dgm:pt>
    <dgm:pt modelId="{9A1410DD-C79E-4606-92B8-A9AA906F6333}" type="sibTrans" cxnId="{FAB34BC0-57F1-4D6B-B0D4-12C8D7F5E480}">
      <dgm:prSet/>
      <dgm:spPr/>
      <dgm:t>
        <a:bodyPr/>
        <a:lstStyle/>
        <a:p>
          <a:endParaRPr lang="de-DE"/>
        </a:p>
      </dgm:t>
    </dgm:pt>
    <dgm:pt modelId="{E5F8B362-F1D6-4723-BC89-953D0D4C0971}">
      <dgm:prSet phldrT="[Text]"/>
      <dgm:spPr/>
      <dgm:t>
        <a:bodyPr/>
        <a:lstStyle/>
        <a:p>
          <a:endParaRPr lang="de-DE" dirty="0" smtClean="0">
            <a:solidFill>
              <a:schemeClr val="tx1"/>
            </a:solidFill>
          </a:endParaRPr>
        </a:p>
        <a:p>
          <a:r>
            <a:rPr lang="de-DE" dirty="0" smtClean="0">
              <a:solidFill>
                <a:schemeClr val="tx1"/>
              </a:solidFill>
            </a:rPr>
            <a:t>Scheitern an der Krise:</a:t>
          </a:r>
        </a:p>
        <a:p>
          <a:r>
            <a:rPr lang="de-DE" dirty="0" smtClean="0">
              <a:solidFill>
                <a:schemeClr val="tx1"/>
              </a:solidFill>
            </a:rPr>
            <a:t>Entwicklungsdefizit </a:t>
          </a:r>
        </a:p>
        <a:p>
          <a:endParaRPr lang="de-DE" dirty="0">
            <a:solidFill>
              <a:schemeClr val="tx1"/>
            </a:solidFill>
          </a:endParaRPr>
        </a:p>
      </dgm:t>
    </dgm:pt>
    <dgm:pt modelId="{286415DD-5C7E-4648-B456-85A156041158}" type="parTrans" cxnId="{2A6246B3-2BC3-432C-B2FF-D5EEA8F5AFAD}">
      <dgm:prSet/>
      <dgm:spPr/>
      <dgm:t>
        <a:bodyPr/>
        <a:lstStyle/>
        <a:p>
          <a:endParaRPr lang="de-DE"/>
        </a:p>
      </dgm:t>
    </dgm:pt>
    <dgm:pt modelId="{B8B08242-F9ED-42D0-8904-A0B4727C11BE}" type="sibTrans" cxnId="{2A6246B3-2BC3-432C-B2FF-D5EEA8F5AFAD}">
      <dgm:prSet/>
      <dgm:spPr/>
      <dgm:t>
        <a:bodyPr/>
        <a:lstStyle/>
        <a:p>
          <a:endParaRPr lang="de-DE"/>
        </a:p>
      </dgm:t>
    </dgm:pt>
    <dgm:pt modelId="{231CDD36-1BCA-4DBF-9492-21470BDA56E0}" type="pres">
      <dgm:prSet presAssocID="{40AF02E0-0484-4BF5-A23B-D9C13DE118C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E4C46681-1151-4F92-8073-6D624C96459C}" type="pres">
      <dgm:prSet presAssocID="{FFF40883-522A-40A5-9927-C0591DACEE9D}" presName="arrow" presStyleLbl="node1" presStyleIdx="0" presStyleCnt="2" custRadScaleRad="100050" custRadScaleInc="-83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27B79FE-FAA5-477D-B000-097400CFDC0F}" type="pres">
      <dgm:prSet presAssocID="{E5F8B362-F1D6-4723-BC89-953D0D4C0971}" presName="arrow" presStyleLbl="node1" presStyleIdx="1" presStyleCnt="2" custRadScaleRad="101142" custRadScaleInc="82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FAB34BC0-57F1-4D6B-B0D4-12C8D7F5E480}" srcId="{40AF02E0-0484-4BF5-A23B-D9C13DE118CD}" destId="{FFF40883-522A-40A5-9927-C0591DACEE9D}" srcOrd="0" destOrd="0" parTransId="{02D03DAE-242F-4463-9342-F7AEB3B399B2}" sibTransId="{9A1410DD-C79E-4606-92B8-A9AA906F6333}"/>
    <dgm:cxn modelId="{2A6246B3-2BC3-432C-B2FF-D5EEA8F5AFAD}" srcId="{40AF02E0-0484-4BF5-A23B-D9C13DE118CD}" destId="{E5F8B362-F1D6-4723-BC89-953D0D4C0971}" srcOrd="1" destOrd="0" parTransId="{286415DD-5C7E-4648-B456-85A156041158}" sibTransId="{B8B08242-F9ED-42D0-8904-A0B4727C11BE}"/>
    <dgm:cxn modelId="{7EB956EC-0B61-4149-A924-8642BA2243F3}" type="presOf" srcId="{40AF02E0-0484-4BF5-A23B-D9C13DE118CD}" destId="{231CDD36-1BCA-4DBF-9492-21470BDA56E0}" srcOrd="0" destOrd="0" presId="urn:microsoft.com/office/officeart/2005/8/layout/arrow1"/>
    <dgm:cxn modelId="{71168423-1679-4E50-B756-725CA39BA958}" type="presOf" srcId="{FFF40883-522A-40A5-9927-C0591DACEE9D}" destId="{E4C46681-1151-4F92-8073-6D624C96459C}" srcOrd="0" destOrd="0" presId="urn:microsoft.com/office/officeart/2005/8/layout/arrow1"/>
    <dgm:cxn modelId="{9F7C37B1-FF45-4B78-844A-98C67C0C9892}" type="presOf" srcId="{E5F8B362-F1D6-4723-BC89-953D0D4C0971}" destId="{827B79FE-FAA5-477D-B000-097400CFDC0F}" srcOrd="0" destOrd="0" presId="urn:microsoft.com/office/officeart/2005/8/layout/arrow1"/>
    <dgm:cxn modelId="{FB0659D3-CE88-4DEF-BEF6-9B36F5781413}" type="presParOf" srcId="{231CDD36-1BCA-4DBF-9492-21470BDA56E0}" destId="{E4C46681-1151-4F92-8073-6D624C96459C}" srcOrd="0" destOrd="0" presId="urn:microsoft.com/office/officeart/2005/8/layout/arrow1"/>
    <dgm:cxn modelId="{06395A2B-C721-4181-B83A-1CEC2A37CC39}" type="presParOf" srcId="{231CDD36-1BCA-4DBF-9492-21470BDA56E0}" destId="{827B79FE-FAA5-477D-B000-097400CFDC0F}" srcOrd="1" destOrd="0" presId="urn:microsoft.com/office/officeart/2005/8/layout/arrow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2042610-DDB6-432D-B414-56B8822333F1}" type="doc">
      <dgm:prSet loTypeId="urn:microsoft.com/office/officeart/2005/8/layout/arrow2" loCatId="process" qsTypeId="urn:microsoft.com/office/officeart/2005/8/quickstyle/simple1" qsCatId="simple" csTypeId="urn:microsoft.com/office/officeart/2005/8/colors/colorful3" csCatId="colorful" phldr="1"/>
      <dgm:spPr/>
    </dgm:pt>
    <dgm:pt modelId="{1DD0E0B5-CDE3-4128-AF33-B368612B5919}">
      <dgm:prSet phldrT="[Text]"/>
      <dgm:spPr/>
      <dgm:t>
        <a:bodyPr/>
        <a:lstStyle/>
        <a:p>
          <a:r>
            <a:rPr lang="de-DE" dirty="0"/>
            <a:t> </a:t>
          </a:r>
          <a:r>
            <a:rPr lang="de-DE" b="0" dirty="0" smtClean="0"/>
            <a:t>Vertrauen versus Angst</a:t>
          </a:r>
          <a:endParaRPr lang="de-DE" b="0" dirty="0"/>
        </a:p>
      </dgm:t>
    </dgm:pt>
    <dgm:pt modelId="{7F2E2A4B-AFC0-4217-AE02-7A580C5BEB55}" type="parTrans" cxnId="{8CF8C3F7-F8A0-4C40-BDDD-4B846DE34696}">
      <dgm:prSet/>
      <dgm:spPr/>
      <dgm:t>
        <a:bodyPr/>
        <a:lstStyle/>
        <a:p>
          <a:endParaRPr lang="de-DE"/>
        </a:p>
      </dgm:t>
    </dgm:pt>
    <dgm:pt modelId="{FFA4C457-EDE9-4BC3-B01C-99703009044C}" type="sibTrans" cxnId="{8CF8C3F7-F8A0-4C40-BDDD-4B846DE34696}">
      <dgm:prSet/>
      <dgm:spPr/>
      <dgm:t>
        <a:bodyPr/>
        <a:lstStyle/>
        <a:p>
          <a:endParaRPr lang="de-DE"/>
        </a:p>
      </dgm:t>
    </dgm:pt>
    <dgm:pt modelId="{3FD707B4-04CD-4EDE-A6E5-7512008AE500}">
      <dgm:prSet phldrT="[Text]"/>
      <dgm:spPr/>
      <dgm:t>
        <a:bodyPr/>
        <a:lstStyle/>
        <a:p>
          <a:r>
            <a:rPr lang="de-DE" dirty="0"/>
            <a:t> </a:t>
          </a:r>
        </a:p>
        <a:p>
          <a:r>
            <a:rPr lang="de-DE" dirty="0" smtClean="0"/>
            <a:t>Autonomie versus Zweifel</a:t>
          </a:r>
          <a:endParaRPr lang="de-DE" dirty="0"/>
        </a:p>
      </dgm:t>
    </dgm:pt>
    <dgm:pt modelId="{1B434785-B6AF-4ED5-A1C3-5C8032363453}" type="parTrans" cxnId="{304E3683-7514-4387-A42D-6564C28D0E30}">
      <dgm:prSet/>
      <dgm:spPr/>
      <dgm:t>
        <a:bodyPr/>
        <a:lstStyle/>
        <a:p>
          <a:endParaRPr lang="de-DE"/>
        </a:p>
      </dgm:t>
    </dgm:pt>
    <dgm:pt modelId="{2A5CE6D6-C27E-4F86-AC46-A0F4BE2162EF}" type="sibTrans" cxnId="{304E3683-7514-4387-A42D-6564C28D0E30}">
      <dgm:prSet/>
      <dgm:spPr/>
      <dgm:t>
        <a:bodyPr/>
        <a:lstStyle/>
        <a:p>
          <a:endParaRPr lang="de-DE"/>
        </a:p>
      </dgm:t>
    </dgm:pt>
    <dgm:pt modelId="{F74B7BC0-F0C1-4C15-A4E5-BEBC16B309ED}">
      <dgm:prSet phldrT="[Text]"/>
      <dgm:spPr/>
      <dgm:t>
        <a:bodyPr/>
        <a:lstStyle/>
        <a:p>
          <a:endParaRPr lang="de-DE" dirty="0"/>
        </a:p>
        <a:p>
          <a:r>
            <a:rPr lang="de-DE" dirty="0" smtClean="0"/>
            <a:t>Initiative versus</a:t>
          </a:r>
        </a:p>
        <a:p>
          <a:r>
            <a:rPr lang="de-DE" dirty="0" smtClean="0"/>
            <a:t>Scham</a:t>
          </a:r>
        </a:p>
        <a:p>
          <a:endParaRPr lang="de-DE" dirty="0"/>
        </a:p>
      </dgm:t>
    </dgm:pt>
    <dgm:pt modelId="{616EB3C8-015F-485C-A214-187EA8AF0A30}" type="parTrans" cxnId="{B44F0277-313F-44A0-A5C5-600927A4AF0C}">
      <dgm:prSet/>
      <dgm:spPr/>
      <dgm:t>
        <a:bodyPr/>
        <a:lstStyle/>
        <a:p>
          <a:endParaRPr lang="de-DE"/>
        </a:p>
      </dgm:t>
    </dgm:pt>
    <dgm:pt modelId="{0BDC50D0-0DE3-47DF-97D8-D9B232C1FB73}" type="sibTrans" cxnId="{B44F0277-313F-44A0-A5C5-600927A4AF0C}">
      <dgm:prSet/>
      <dgm:spPr/>
      <dgm:t>
        <a:bodyPr/>
        <a:lstStyle/>
        <a:p>
          <a:endParaRPr lang="de-DE"/>
        </a:p>
      </dgm:t>
    </dgm:pt>
    <dgm:pt modelId="{EC870646-B2A7-4F5F-BE33-C02BB83CAC10}">
      <dgm:prSet/>
      <dgm:spPr/>
      <dgm:t>
        <a:bodyPr/>
        <a:lstStyle/>
        <a:p>
          <a:endParaRPr lang="de-DE" dirty="0"/>
        </a:p>
        <a:p>
          <a:r>
            <a:rPr lang="de-DE" dirty="0" smtClean="0"/>
            <a:t>Werksinn versus Minder-</a:t>
          </a:r>
        </a:p>
        <a:p>
          <a:r>
            <a:rPr lang="de-DE" dirty="0" smtClean="0"/>
            <a:t>wertigkeit</a:t>
          </a:r>
          <a:endParaRPr lang="de-DE" dirty="0"/>
        </a:p>
      </dgm:t>
    </dgm:pt>
    <dgm:pt modelId="{E3E671FD-C3F2-4D84-97C5-786417081049}" type="parTrans" cxnId="{1C84A800-5B73-4EAB-AE85-80106E4FE114}">
      <dgm:prSet/>
      <dgm:spPr/>
      <dgm:t>
        <a:bodyPr/>
        <a:lstStyle/>
        <a:p>
          <a:endParaRPr lang="de-DE"/>
        </a:p>
      </dgm:t>
    </dgm:pt>
    <dgm:pt modelId="{BEF28231-A621-4700-AB48-280B543F07A9}" type="sibTrans" cxnId="{1C84A800-5B73-4EAB-AE85-80106E4FE114}">
      <dgm:prSet/>
      <dgm:spPr/>
      <dgm:t>
        <a:bodyPr/>
        <a:lstStyle/>
        <a:p>
          <a:endParaRPr lang="de-DE"/>
        </a:p>
      </dgm:t>
    </dgm:pt>
    <dgm:pt modelId="{68848090-EF0E-40C7-B7C3-0325A401DB6C}" type="pres">
      <dgm:prSet presAssocID="{B2042610-DDB6-432D-B414-56B8822333F1}" presName="arrowDiagram" presStyleCnt="0">
        <dgm:presLayoutVars>
          <dgm:chMax val="5"/>
          <dgm:dir/>
          <dgm:resizeHandles val="exact"/>
        </dgm:presLayoutVars>
      </dgm:prSet>
      <dgm:spPr/>
    </dgm:pt>
    <dgm:pt modelId="{8E675203-3B0E-4C73-A420-88C3188B76B0}" type="pres">
      <dgm:prSet presAssocID="{B2042610-DDB6-432D-B414-56B8822333F1}" presName="arrow" presStyleLbl="bgShp" presStyleIdx="0" presStyleCnt="1"/>
      <dgm:spPr/>
    </dgm:pt>
    <dgm:pt modelId="{606A76F7-1AE5-48CC-BCE2-39FDCACFE297}" type="pres">
      <dgm:prSet presAssocID="{B2042610-DDB6-432D-B414-56B8822333F1}" presName="arrowDiagram4" presStyleCnt="0"/>
      <dgm:spPr/>
    </dgm:pt>
    <dgm:pt modelId="{56D5AB82-A2D1-46F4-BB73-03C94F933536}" type="pres">
      <dgm:prSet presAssocID="{1DD0E0B5-CDE3-4128-AF33-B368612B5919}" presName="bullet4a" presStyleLbl="node1" presStyleIdx="0" presStyleCnt="4"/>
      <dgm:spPr/>
    </dgm:pt>
    <dgm:pt modelId="{A65F9ABD-6C15-4303-BE74-9659DAF633A3}" type="pres">
      <dgm:prSet presAssocID="{1DD0E0B5-CDE3-4128-AF33-B368612B5919}" presName="textBox4a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75ACAD8-B707-4A7E-8CE4-A05FC0D9C118}" type="pres">
      <dgm:prSet presAssocID="{3FD707B4-04CD-4EDE-A6E5-7512008AE500}" presName="bullet4b" presStyleLbl="node1" presStyleIdx="1" presStyleCnt="4"/>
      <dgm:spPr/>
    </dgm:pt>
    <dgm:pt modelId="{333B95BA-E6F9-4343-B786-7FD79905B150}" type="pres">
      <dgm:prSet presAssocID="{3FD707B4-04CD-4EDE-A6E5-7512008AE500}" presName="textBox4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510572DB-D995-49BD-B464-9A7868BA3836}" type="pres">
      <dgm:prSet presAssocID="{F74B7BC0-F0C1-4C15-A4E5-BEBC16B309ED}" presName="bullet4c" presStyleLbl="node1" presStyleIdx="2" presStyleCnt="4"/>
      <dgm:spPr/>
    </dgm:pt>
    <dgm:pt modelId="{12335B7C-6106-42C0-B24B-200721869F35}" type="pres">
      <dgm:prSet presAssocID="{F74B7BC0-F0C1-4C15-A4E5-BEBC16B309ED}" presName="textBox4c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AC155C3-779B-463F-A6D5-5E2D50786C22}" type="pres">
      <dgm:prSet presAssocID="{EC870646-B2A7-4F5F-BE33-C02BB83CAC10}" presName="bullet4d" presStyleLbl="node1" presStyleIdx="3" presStyleCnt="4"/>
      <dgm:spPr/>
    </dgm:pt>
    <dgm:pt modelId="{310A8AB8-8FDE-4B79-999B-296D6DCB5A39}" type="pres">
      <dgm:prSet presAssocID="{EC870646-B2A7-4F5F-BE33-C02BB83CAC10}" presName="textBox4d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59FDA5FE-FCA7-4935-BC1D-E52EB55E6288}" type="presOf" srcId="{B2042610-DDB6-432D-B414-56B8822333F1}" destId="{68848090-EF0E-40C7-B7C3-0325A401DB6C}" srcOrd="0" destOrd="0" presId="urn:microsoft.com/office/officeart/2005/8/layout/arrow2"/>
    <dgm:cxn modelId="{91AD3CF1-CD40-4214-93F8-B9C1FBC82798}" type="presOf" srcId="{F74B7BC0-F0C1-4C15-A4E5-BEBC16B309ED}" destId="{12335B7C-6106-42C0-B24B-200721869F35}" srcOrd="0" destOrd="0" presId="urn:microsoft.com/office/officeart/2005/8/layout/arrow2"/>
    <dgm:cxn modelId="{E2E4A7B7-9FC7-4F48-ABA1-55818C26EBC8}" type="presOf" srcId="{EC870646-B2A7-4F5F-BE33-C02BB83CAC10}" destId="{310A8AB8-8FDE-4B79-999B-296D6DCB5A39}" srcOrd="0" destOrd="0" presId="urn:microsoft.com/office/officeart/2005/8/layout/arrow2"/>
    <dgm:cxn modelId="{A9C251D9-49E8-47C5-8F15-E15D84E7D733}" type="presOf" srcId="{1DD0E0B5-CDE3-4128-AF33-B368612B5919}" destId="{A65F9ABD-6C15-4303-BE74-9659DAF633A3}" srcOrd="0" destOrd="0" presId="urn:microsoft.com/office/officeart/2005/8/layout/arrow2"/>
    <dgm:cxn modelId="{1C84A800-5B73-4EAB-AE85-80106E4FE114}" srcId="{B2042610-DDB6-432D-B414-56B8822333F1}" destId="{EC870646-B2A7-4F5F-BE33-C02BB83CAC10}" srcOrd="3" destOrd="0" parTransId="{E3E671FD-C3F2-4D84-97C5-786417081049}" sibTransId="{BEF28231-A621-4700-AB48-280B543F07A9}"/>
    <dgm:cxn modelId="{72D2042D-D2B8-4760-9B0F-FFD3F32DB1EC}" type="presOf" srcId="{3FD707B4-04CD-4EDE-A6E5-7512008AE500}" destId="{333B95BA-E6F9-4343-B786-7FD79905B150}" srcOrd="0" destOrd="0" presId="urn:microsoft.com/office/officeart/2005/8/layout/arrow2"/>
    <dgm:cxn modelId="{8CF8C3F7-F8A0-4C40-BDDD-4B846DE34696}" srcId="{B2042610-DDB6-432D-B414-56B8822333F1}" destId="{1DD0E0B5-CDE3-4128-AF33-B368612B5919}" srcOrd="0" destOrd="0" parTransId="{7F2E2A4B-AFC0-4217-AE02-7A580C5BEB55}" sibTransId="{FFA4C457-EDE9-4BC3-B01C-99703009044C}"/>
    <dgm:cxn modelId="{304E3683-7514-4387-A42D-6564C28D0E30}" srcId="{B2042610-DDB6-432D-B414-56B8822333F1}" destId="{3FD707B4-04CD-4EDE-A6E5-7512008AE500}" srcOrd="1" destOrd="0" parTransId="{1B434785-B6AF-4ED5-A1C3-5C8032363453}" sibTransId="{2A5CE6D6-C27E-4F86-AC46-A0F4BE2162EF}"/>
    <dgm:cxn modelId="{B44F0277-313F-44A0-A5C5-600927A4AF0C}" srcId="{B2042610-DDB6-432D-B414-56B8822333F1}" destId="{F74B7BC0-F0C1-4C15-A4E5-BEBC16B309ED}" srcOrd="2" destOrd="0" parTransId="{616EB3C8-015F-485C-A214-187EA8AF0A30}" sibTransId="{0BDC50D0-0DE3-47DF-97D8-D9B232C1FB73}"/>
    <dgm:cxn modelId="{480985EA-285A-41D6-9016-BE24530AF476}" type="presParOf" srcId="{68848090-EF0E-40C7-B7C3-0325A401DB6C}" destId="{8E675203-3B0E-4C73-A420-88C3188B76B0}" srcOrd="0" destOrd="0" presId="urn:microsoft.com/office/officeart/2005/8/layout/arrow2"/>
    <dgm:cxn modelId="{C164629C-DC60-4FAC-B110-717A5D085EC1}" type="presParOf" srcId="{68848090-EF0E-40C7-B7C3-0325A401DB6C}" destId="{606A76F7-1AE5-48CC-BCE2-39FDCACFE297}" srcOrd="1" destOrd="0" presId="urn:microsoft.com/office/officeart/2005/8/layout/arrow2"/>
    <dgm:cxn modelId="{09A66BA9-15B9-4568-8940-E3A4764508E9}" type="presParOf" srcId="{606A76F7-1AE5-48CC-BCE2-39FDCACFE297}" destId="{56D5AB82-A2D1-46F4-BB73-03C94F933536}" srcOrd="0" destOrd="0" presId="urn:microsoft.com/office/officeart/2005/8/layout/arrow2"/>
    <dgm:cxn modelId="{953D43C5-1944-4CA0-8EA3-CE6B209B89C7}" type="presParOf" srcId="{606A76F7-1AE5-48CC-BCE2-39FDCACFE297}" destId="{A65F9ABD-6C15-4303-BE74-9659DAF633A3}" srcOrd="1" destOrd="0" presId="urn:microsoft.com/office/officeart/2005/8/layout/arrow2"/>
    <dgm:cxn modelId="{03A9AA84-E87F-4819-A347-28D9E931409B}" type="presParOf" srcId="{606A76F7-1AE5-48CC-BCE2-39FDCACFE297}" destId="{D75ACAD8-B707-4A7E-8CE4-A05FC0D9C118}" srcOrd="2" destOrd="0" presId="urn:microsoft.com/office/officeart/2005/8/layout/arrow2"/>
    <dgm:cxn modelId="{BA79AF1C-D562-465D-A1D4-5A9C2C29C839}" type="presParOf" srcId="{606A76F7-1AE5-48CC-BCE2-39FDCACFE297}" destId="{333B95BA-E6F9-4343-B786-7FD79905B150}" srcOrd="3" destOrd="0" presId="urn:microsoft.com/office/officeart/2005/8/layout/arrow2"/>
    <dgm:cxn modelId="{6415750D-E8BA-4DDA-BC16-51D4A5FFD01E}" type="presParOf" srcId="{606A76F7-1AE5-48CC-BCE2-39FDCACFE297}" destId="{510572DB-D995-49BD-B464-9A7868BA3836}" srcOrd="4" destOrd="0" presId="urn:microsoft.com/office/officeart/2005/8/layout/arrow2"/>
    <dgm:cxn modelId="{C3EE47EB-74B4-4CAC-8416-5A2A1473209A}" type="presParOf" srcId="{606A76F7-1AE5-48CC-BCE2-39FDCACFE297}" destId="{12335B7C-6106-42C0-B24B-200721869F35}" srcOrd="5" destOrd="0" presId="urn:microsoft.com/office/officeart/2005/8/layout/arrow2"/>
    <dgm:cxn modelId="{FAD5DDEB-F256-424E-A132-764995A3D84D}" type="presParOf" srcId="{606A76F7-1AE5-48CC-BCE2-39FDCACFE297}" destId="{DAC155C3-779B-463F-A6D5-5E2D50786C22}" srcOrd="6" destOrd="0" presId="urn:microsoft.com/office/officeart/2005/8/layout/arrow2"/>
    <dgm:cxn modelId="{97DB44A0-A939-4170-B5B3-DCFFAAD11CE5}" type="presParOf" srcId="{606A76F7-1AE5-48CC-BCE2-39FDCACFE297}" destId="{310A8AB8-8FDE-4B79-999B-296D6DCB5A39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0E5FDB-8147-4FC5-9C4A-3B08905D90C4}" type="doc">
      <dgm:prSet loTypeId="urn:microsoft.com/office/officeart/2005/8/layout/arrow2" loCatId="process" qsTypeId="urn:microsoft.com/office/officeart/2005/8/quickstyle/simple1" qsCatId="simple" csTypeId="urn:microsoft.com/office/officeart/2005/8/colors/colorful3" csCatId="colorful" phldr="1"/>
      <dgm:spPr/>
    </dgm:pt>
    <dgm:pt modelId="{606E00B8-EC1C-4125-B135-B915CD784A09}">
      <dgm:prSet phldrT="[Text]" custT="1"/>
      <dgm:spPr/>
      <dgm:t>
        <a:bodyPr/>
        <a:lstStyle/>
        <a:p>
          <a:r>
            <a:rPr lang="de-DE" sz="1800" dirty="0"/>
            <a:t> </a:t>
          </a:r>
        </a:p>
        <a:p>
          <a:r>
            <a:rPr lang="de-DE" sz="2000" dirty="0" smtClean="0"/>
            <a:t>Identität versus Identitäts-</a:t>
          </a:r>
          <a:r>
            <a:rPr lang="de-DE" sz="2000" dirty="0" err="1" smtClean="0"/>
            <a:t>diffusion</a:t>
          </a:r>
          <a:endParaRPr lang="de-DE" sz="2000" dirty="0"/>
        </a:p>
      </dgm:t>
    </dgm:pt>
    <dgm:pt modelId="{2326F38A-D68E-4C49-9038-F759895469A8}" type="parTrans" cxnId="{CE86D74C-4F66-4D30-BFB6-E5D5E41D1BDB}">
      <dgm:prSet/>
      <dgm:spPr/>
      <dgm:t>
        <a:bodyPr/>
        <a:lstStyle/>
        <a:p>
          <a:endParaRPr lang="de-DE"/>
        </a:p>
      </dgm:t>
    </dgm:pt>
    <dgm:pt modelId="{DF1A6415-2CCB-41FA-9600-F5B6EEA45E85}" type="sibTrans" cxnId="{CE86D74C-4F66-4D30-BFB6-E5D5E41D1BDB}">
      <dgm:prSet/>
      <dgm:spPr/>
      <dgm:t>
        <a:bodyPr/>
        <a:lstStyle/>
        <a:p>
          <a:endParaRPr lang="de-DE"/>
        </a:p>
      </dgm:t>
    </dgm:pt>
    <dgm:pt modelId="{5DFACDEB-42C4-4387-9E25-93B773A9F6DA}">
      <dgm:prSet phldrT="[Text]" custT="1"/>
      <dgm:spPr/>
      <dgm:t>
        <a:bodyPr/>
        <a:lstStyle/>
        <a:p>
          <a:endParaRPr lang="de-DE" sz="1800" dirty="0"/>
        </a:p>
        <a:p>
          <a:r>
            <a:rPr lang="de-DE" sz="2000" dirty="0" smtClean="0"/>
            <a:t>Intimität versus Isolation</a:t>
          </a:r>
          <a:endParaRPr lang="de-DE" sz="2000" dirty="0"/>
        </a:p>
      </dgm:t>
    </dgm:pt>
    <dgm:pt modelId="{BF3EF38B-A715-4E59-BE06-3D56D77B3003}" type="parTrans" cxnId="{B2A706DB-5E87-4E09-9599-FDA31D4573C6}">
      <dgm:prSet/>
      <dgm:spPr/>
      <dgm:t>
        <a:bodyPr/>
        <a:lstStyle/>
        <a:p>
          <a:endParaRPr lang="de-DE"/>
        </a:p>
      </dgm:t>
    </dgm:pt>
    <dgm:pt modelId="{1D46FEC0-9BE0-4A67-A5ED-F8E49118B844}" type="sibTrans" cxnId="{B2A706DB-5E87-4E09-9599-FDA31D4573C6}">
      <dgm:prSet/>
      <dgm:spPr/>
      <dgm:t>
        <a:bodyPr/>
        <a:lstStyle/>
        <a:p>
          <a:endParaRPr lang="de-DE"/>
        </a:p>
      </dgm:t>
    </dgm:pt>
    <dgm:pt modelId="{BC26C203-7B19-467A-BDC8-7F4BF92598D3}">
      <dgm:prSet phldrT="[Text]" custT="1"/>
      <dgm:spPr/>
      <dgm:t>
        <a:bodyPr/>
        <a:lstStyle/>
        <a:p>
          <a:endParaRPr lang="de-DE" sz="1700" dirty="0"/>
        </a:p>
        <a:p>
          <a:r>
            <a:rPr lang="de-DE" sz="2000" dirty="0" smtClean="0"/>
            <a:t>Generativität versus</a:t>
          </a:r>
        </a:p>
        <a:p>
          <a:r>
            <a:rPr lang="de-DE" sz="2000" dirty="0" smtClean="0"/>
            <a:t>Stagnation</a:t>
          </a:r>
          <a:endParaRPr lang="de-DE" sz="2000" dirty="0"/>
        </a:p>
      </dgm:t>
    </dgm:pt>
    <dgm:pt modelId="{5AD84D65-13F3-4E9C-9DE3-71BE7878E9E3}" type="parTrans" cxnId="{A68A89D5-05B9-4CE6-BA7B-5E1E1901D821}">
      <dgm:prSet/>
      <dgm:spPr/>
      <dgm:t>
        <a:bodyPr/>
        <a:lstStyle/>
        <a:p>
          <a:endParaRPr lang="de-DE"/>
        </a:p>
      </dgm:t>
    </dgm:pt>
    <dgm:pt modelId="{0ECD8009-F004-4D82-86EA-559605124CE7}" type="sibTrans" cxnId="{A68A89D5-05B9-4CE6-BA7B-5E1E1901D821}">
      <dgm:prSet/>
      <dgm:spPr/>
      <dgm:t>
        <a:bodyPr/>
        <a:lstStyle/>
        <a:p>
          <a:endParaRPr lang="de-DE"/>
        </a:p>
      </dgm:t>
    </dgm:pt>
    <dgm:pt modelId="{DD4A3064-2D4F-4978-B212-1C15FF49EDB5}">
      <dgm:prSet custT="1"/>
      <dgm:spPr/>
      <dgm:t>
        <a:bodyPr/>
        <a:lstStyle/>
        <a:p>
          <a:endParaRPr lang="de-DE" sz="1700" dirty="0"/>
        </a:p>
        <a:p>
          <a:r>
            <a:rPr lang="de-DE" sz="2000" dirty="0" smtClean="0"/>
            <a:t>Integrität versus Verzweiflung</a:t>
          </a:r>
          <a:endParaRPr lang="de-DE" sz="2000" dirty="0"/>
        </a:p>
      </dgm:t>
    </dgm:pt>
    <dgm:pt modelId="{26146640-8A93-4ADE-A8ED-393F6E87ADCA}" type="parTrans" cxnId="{734D6C82-4A0C-4809-B02B-604B7863C34F}">
      <dgm:prSet/>
      <dgm:spPr/>
      <dgm:t>
        <a:bodyPr/>
        <a:lstStyle/>
        <a:p>
          <a:endParaRPr lang="de-DE"/>
        </a:p>
      </dgm:t>
    </dgm:pt>
    <dgm:pt modelId="{94480F4F-08FC-48C4-A36A-3AF87C1A4218}" type="sibTrans" cxnId="{734D6C82-4A0C-4809-B02B-604B7863C34F}">
      <dgm:prSet/>
      <dgm:spPr/>
      <dgm:t>
        <a:bodyPr/>
        <a:lstStyle/>
        <a:p>
          <a:endParaRPr lang="de-DE"/>
        </a:p>
      </dgm:t>
    </dgm:pt>
    <dgm:pt modelId="{4D9215D3-2FA9-430F-ABB7-C8700853DE47}" type="pres">
      <dgm:prSet presAssocID="{0E0E5FDB-8147-4FC5-9C4A-3B08905D90C4}" presName="arrowDiagram" presStyleCnt="0">
        <dgm:presLayoutVars>
          <dgm:chMax val="5"/>
          <dgm:dir/>
          <dgm:resizeHandles val="exact"/>
        </dgm:presLayoutVars>
      </dgm:prSet>
      <dgm:spPr/>
    </dgm:pt>
    <dgm:pt modelId="{2189EFF2-BFB4-4C1C-9177-2FBE55E3F2AC}" type="pres">
      <dgm:prSet presAssocID="{0E0E5FDB-8147-4FC5-9C4A-3B08905D90C4}" presName="arrow" presStyleLbl="bgShp" presStyleIdx="0" presStyleCnt="1"/>
      <dgm:spPr/>
    </dgm:pt>
    <dgm:pt modelId="{2FD2AC2F-0F79-44AA-BD24-4B10302C0680}" type="pres">
      <dgm:prSet presAssocID="{0E0E5FDB-8147-4FC5-9C4A-3B08905D90C4}" presName="arrowDiagram4" presStyleCnt="0"/>
      <dgm:spPr/>
    </dgm:pt>
    <dgm:pt modelId="{6A5F46C7-4B85-4229-9B2D-BECFEE2A3CBC}" type="pres">
      <dgm:prSet presAssocID="{606E00B8-EC1C-4125-B135-B915CD784A09}" presName="bullet4a" presStyleLbl="node1" presStyleIdx="0" presStyleCnt="4"/>
      <dgm:spPr/>
    </dgm:pt>
    <dgm:pt modelId="{3216C985-7EFE-4D89-85E2-BC98E492BC10}" type="pres">
      <dgm:prSet presAssocID="{606E00B8-EC1C-4125-B135-B915CD784A09}" presName="textBox4a" presStyleLbl="revTx" presStyleIdx="0" presStyleCnt="4" custScaleX="117286" custScaleY="132321" custLinFactNeighborX="296" custLinFactNeighborY="2081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C7655BE-A7C9-4E8C-B0B5-EBDF4061EE07}" type="pres">
      <dgm:prSet presAssocID="{5DFACDEB-42C4-4387-9E25-93B773A9F6DA}" presName="bullet4b" presStyleLbl="node1" presStyleIdx="1" presStyleCnt="4"/>
      <dgm:spPr/>
    </dgm:pt>
    <dgm:pt modelId="{34FBA2D0-72B0-4F53-A2BC-7DDE7A724CD5}" type="pres">
      <dgm:prSet presAssocID="{5DFACDEB-42C4-4387-9E25-93B773A9F6DA}" presName="textBox4b" presStyleLbl="revTx" presStyleIdx="1" presStyleCnt="4" custScaleX="110948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33C3F74-1775-4C70-9DE4-B9ED275AE8FE}" type="pres">
      <dgm:prSet presAssocID="{BC26C203-7B19-467A-BDC8-7F4BF92598D3}" presName="bullet4c" presStyleLbl="node1" presStyleIdx="2" presStyleCnt="4"/>
      <dgm:spPr/>
    </dgm:pt>
    <dgm:pt modelId="{F9C6DEAA-A2AE-495F-8A79-CDD4BB789100}" type="pres">
      <dgm:prSet presAssocID="{BC26C203-7B19-467A-BDC8-7F4BF92598D3}" presName="textBox4c" presStyleLbl="revTx" presStyleIdx="2" presStyleCnt="4" custScaleX="11338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2E7C2EE3-316E-45CE-80D9-52959440D002}" type="pres">
      <dgm:prSet presAssocID="{DD4A3064-2D4F-4978-B212-1C15FF49EDB5}" presName="bullet4d" presStyleLbl="node1" presStyleIdx="3" presStyleCnt="4"/>
      <dgm:spPr/>
    </dgm:pt>
    <dgm:pt modelId="{064D5A6D-FA03-417A-843E-A322B821C727}" type="pres">
      <dgm:prSet presAssocID="{DD4A3064-2D4F-4978-B212-1C15FF49EDB5}" presName="textBox4d" presStyleLbl="revTx" presStyleIdx="3" presStyleCnt="4" custScaleX="130946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A68A89D5-05B9-4CE6-BA7B-5E1E1901D821}" srcId="{0E0E5FDB-8147-4FC5-9C4A-3B08905D90C4}" destId="{BC26C203-7B19-467A-BDC8-7F4BF92598D3}" srcOrd="2" destOrd="0" parTransId="{5AD84D65-13F3-4E9C-9DE3-71BE7878E9E3}" sibTransId="{0ECD8009-F004-4D82-86EA-559605124CE7}"/>
    <dgm:cxn modelId="{996C1E7C-664B-4F1F-A9E4-5445779104AD}" type="presOf" srcId="{0E0E5FDB-8147-4FC5-9C4A-3B08905D90C4}" destId="{4D9215D3-2FA9-430F-ABB7-C8700853DE47}" srcOrd="0" destOrd="0" presId="urn:microsoft.com/office/officeart/2005/8/layout/arrow2"/>
    <dgm:cxn modelId="{6A494D7D-994B-41E0-8B11-F216E4BB2989}" type="presOf" srcId="{606E00B8-EC1C-4125-B135-B915CD784A09}" destId="{3216C985-7EFE-4D89-85E2-BC98E492BC10}" srcOrd="0" destOrd="0" presId="urn:microsoft.com/office/officeart/2005/8/layout/arrow2"/>
    <dgm:cxn modelId="{BB040822-3065-4031-91DA-BBC6BD8C37C0}" type="presOf" srcId="{BC26C203-7B19-467A-BDC8-7F4BF92598D3}" destId="{F9C6DEAA-A2AE-495F-8A79-CDD4BB789100}" srcOrd="0" destOrd="0" presId="urn:microsoft.com/office/officeart/2005/8/layout/arrow2"/>
    <dgm:cxn modelId="{B2A706DB-5E87-4E09-9599-FDA31D4573C6}" srcId="{0E0E5FDB-8147-4FC5-9C4A-3B08905D90C4}" destId="{5DFACDEB-42C4-4387-9E25-93B773A9F6DA}" srcOrd="1" destOrd="0" parTransId="{BF3EF38B-A715-4E59-BE06-3D56D77B3003}" sibTransId="{1D46FEC0-9BE0-4A67-A5ED-F8E49118B844}"/>
    <dgm:cxn modelId="{CE86D74C-4F66-4D30-BFB6-E5D5E41D1BDB}" srcId="{0E0E5FDB-8147-4FC5-9C4A-3B08905D90C4}" destId="{606E00B8-EC1C-4125-B135-B915CD784A09}" srcOrd="0" destOrd="0" parTransId="{2326F38A-D68E-4C49-9038-F759895469A8}" sibTransId="{DF1A6415-2CCB-41FA-9600-F5B6EEA45E85}"/>
    <dgm:cxn modelId="{99A0A3D3-1920-46C8-A2D0-73511BBF0BB9}" type="presOf" srcId="{DD4A3064-2D4F-4978-B212-1C15FF49EDB5}" destId="{064D5A6D-FA03-417A-843E-A322B821C727}" srcOrd="0" destOrd="0" presId="urn:microsoft.com/office/officeart/2005/8/layout/arrow2"/>
    <dgm:cxn modelId="{CA260B4B-4C52-4D88-824F-483968534043}" type="presOf" srcId="{5DFACDEB-42C4-4387-9E25-93B773A9F6DA}" destId="{34FBA2D0-72B0-4F53-A2BC-7DDE7A724CD5}" srcOrd="0" destOrd="0" presId="urn:microsoft.com/office/officeart/2005/8/layout/arrow2"/>
    <dgm:cxn modelId="{734D6C82-4A0C-4809-B02B-604B7863C34F}" srcId="{0E0E5FDB-8147-4FC5-9C4A-3B08905D90C4}" destId="{DD4A3064-2D4F-4978-B212-1C15FF49EDB5}" srcOrd="3" destOrd="0" parTransId="{26146640-8A93-4ADE-A8ED-393F6E87ADCA}" sibTransId="{94480F4F-08FC-48C4-A36A-3AF87C1A4218}"/>
    <dgm:cxn modelId="{8613CBB6-412D-4192-A33A-BA3381736899}" type="presParOf" srcId="{4D9215D3-2FA9-430F-ABB7-C8700853DE47}" destId="{2189EFF2-BFB4-4C1C-9177-2FBE55E3F2AC}" srcOrd="0" destOrd="0" presId="urn:microsoft.com/office/officeart/2005/8/layout/arrow2"/>
    <dgm:cxn modelId="{38B0567D-C9F2-4EAE-B551-E130BB2085B4}" type="presParOf" srcId="{4D9215D3-2FA9-430F-ABB7-C8700853DE47}" destId="{2FD2AC2F-0F79-44AA-BD24-4B10302C0680}" srcOrd="1" destOrd="0" presId="urn:microsoft.com/office/officeart/2005/8/layout/arrow2"/>
    <dgm:cxn modelId="{56F38B4F-BA20-4340-B1C3-DEFD5BB1EBA2}" type="presParOf" srcId="{2FD2AC2F-0F79-44AA-BD24-4B10302C0680}" destId="{6A5F46C7-4B85-4229-9B2D-BECFEE2A3CBC}" srcOrd="0" destOrd="0" presId="urn:microsoft.com/office/officeart/2005/8/layout/arrow2"/>
    <dgm:cxn modelId="{340CD38B-DF41-4122-84C3-C83F7DA5F6C8}" type="presParOf" srcId="{2FD2AC2F-0F79-44AA-BD24-4B10302C0680}" destId="{3216C985-7EFE-4D89-85E2-BC98E492BC10}" srcOrd="1" destOrd="0" presId="urn:microsoft.com/office/officeart/2005/8/layout/arrow2"/>
    <dgm:cxn modelId="{939709BF-6401-4477-9EBB-D2E792184DC5}" type="presParOf" srcId="{2FD2AC2F-0F79-44AA-BD24-4B10302C0680}" destId="{DC7655BE-A7C9-4E8C-B0B5-EBDF4061EE07}" srcOrd="2" destOrd="0" presId="urn:microsoft.com/office/officeart/2005/8/layout/arrow2"/>
    <dgm:cxn modelId="{8C4ED1EC-4059-41E3-B2AF-AFB512263258}" type="presParOf" srcId="{2FD2AC2F-0F79-44AA-BD24-4B10302C0680}" destId="{34FBA2D0-72B0-4F53-A2BC-7DDE7A724CD5}" srcOrd="3" destOrd="0" presId="urn:microsoft.com/office/officeart/2005/8/layout/arrow2"/>
    <dgm:cxn modelId="{1A38241E-7CFB-4F4E-830E-6353826D3B72}" type="presParOf" srcId="{2FD2AC2F-0F79-44AA-BD24-4B10302C0680}" destId="{F33C3F74-1775-4C70-9DE4-B9ED275AE8FE}" srcOrd="4" destOrd="0" presId="urn:microsoft.com/office/officeart/2005/8/layout/arrow2"/>
    <dgm:cxn modelId="{062D1DC3-4BB3-4817-87BC-CF10BEA6A3B1}" type="presParOf" srcId="{2FD2AC2F-0F79-44AA-BD24-4B10302C0680}" destId="{F9C6DEAA-A2AE-495F-8A79-CDD4BB789100}" srcOrd="5" destOrd="0" presId="urn:microsoft.com/office/officeart/2005/8/layout/arrow2"/>
    <dgm:cxn modelId="{D2482168-8407-4552-AABD-EA41AC9B99D0}" type="presParOf" srcId="{2FD2AC2F-0F79-44AA-BD24-4B10302C0680}" destId="{2E7C2EE3-316E-45CE-80D9-52959440D002}" srcOrd="6" destOrd="0" presId="urn:microsoft.com/office/officeart/2005/8/layout/arrow2"/>
    <dgm:cxn modelId="{FA0BA235-3587-4A04-8ED8-E5836BB1FF48}" type="presParOf" srcId="{2FD2AC2F-0F79-44AA-BD24-4B10302C0680}" destId="{064D5A6D-FA03-417A-843E-A322B821C727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4C46681-1151-4F92-8073-6D624C96459C}">
      <dsp:nvSpPr>
        <dsp:cNvPr id="0" name=""/>
        <dsp:cNvSpPr/>
      </dsp:nvSpPr>
      <dsp:spPr>
        <a:xfrm rot="16200000">
          <a:off x="6" y="519841"/>
          <a:ext cx="3839489" cy="3839489"/>
        </a:xfrm>
        <a:prstGeom prst="upArrow">
          <a:avLst>
            <a:gd name="adj1" fmla="val 50000"/>
            <a:gd name="adj2" fmla="val 35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200" kern="1200" dirty="0" smtClean="0">
              <a:solidFill>
                <a:schemeClr val="tx1"/>
              </a:solidFill>
            </a:rPr>
            <a:t>Lösen der Krise: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200" kern="1200" dirty="0" smtClean="0">
              <a:solidFill>
                <a:schemeClr val="tx1"/>
              </a:solidFill>
            </a:rPr>
            <a:t>Entwicklungsschritt </a:t>
          </a:r>
          <a:endParaRPr lang="de-DE" sz="2200" kern="1200" dirty="0">
            <a:solidFill>
              <a:schemeClr val="tx1"/>
            </a:solidFill>
          </a:endParaRPr>
        </a:p>
      </dsp:txBody>
      <dsp:txXfrm rot="16200000">
        <a:off x="6" y="519841"/>
        <a:ext cx="3839489" cy="3839489"/>
      </dsp:txXfrm>
    </dsp:sp>
    <dsp:sp modelId="{827B79FE-FAA5-477D-B000-097400CFDC0F}">
      <dsp:nvSpPr>
        <dsp:cNvPr id="0" name=""/>
        <dsp:cNvSpPr/>
      </dsp:nvSpPr>
      <dsp:spPr>
        <a:xfrm rot="5400000">
          <a:off x="4225406" y="519842"/>
          <a:ext cx="3839489" cy="3839489"/>
        </a:xfrm>
        <a:prstGeom prst="upArrow">
          <a:avLst>
            <a:gd name="adj1" fmla="val 50000"/>
            <a:gd name="adj2" fmla="val 35000"/>
          </a:avLst>
        </a:prstGeom>
        <a:solidFill>
          <a:schemeClr val="accent3">
            <a:hueOff val="-9491525"/>
            <a:satOff val="-6236"/>
            <a:lumOff val="-12157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2200" kern="1200" dirty="0" smtClean="0">
            <a:solidFill>
              <a:schemeClr val="tx1"/>
            </a:solidFill>
          </a:endParaRP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200" kern="1200" dirty="0" smtClean="0">
              <a:solidFill>
                <a:schemeClr val="tx1"/>
              </a:solidFill>
            </a:rPr>
            <a:t>Scheitern an der Krise: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200" kern="1200" dirty="0" smtClean="0">
              <a:solidFill>
                <a:schemeClr val="tx1"/>
              </a:solidFill>
            </a:rPr>
            <a:t>Entwicklungsdefizit </a:t>
          </a:r>
        </a:p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2200" kern="1200" dirty="0">
            <a:solidFill>
              <a:schemeClr val="tx1"/>
            </a:solidFill>
          </a:endParaRPr>
        </a:p>
      </dsp:txBody>
      <dsp:txXfrm rot="5400000">
        <a:off x="4225406" y="519842"/>
        <a:ext cx="3839489" cy="383948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E675203-3B0E-4C73-A420-88C3188B76B0}">
      <dsp:nvSpPr>
        <dsp:cNvPr id="0" name=""/>
        <dsp:cNvSpPr/>
      </dsp:nvSpPr>
      <dsp:spPr>
        <a:xfrm>
          <a:off x="594072" y="0"/>
          <a:ext cx="7315200" cy="457200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6D5AB82-A2D1-46F4-BB73-03C94F933536}">
      <dsp:nvSpPr>
        <dsp:cNvPr id="0" name=""/>
        <dsp:cNvSpPr/>
      </dsp:nvSpPr>
      <dsp:spPr>
        <a:xfrm>
          <a:off x="1314620" y="3399739"/>
          <a:ext cx="168249" cy="16824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65F9ABD-6C15-4303-BE74-9659DAF633A3}">
      <dsp:nvSpPr>
        <dsp:cNvPr id="0" name=""/>
        <dsp:cNvSpPr/>
      </dsp:nvSpPr>
      <dsp:spPr>
        <a:xfrm>
          <a:off x="1398744" y="3483864"/>
          <a:ext cx="1250899" cy="10881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9152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/>
            <a:t> </a:t>
          </a:r>
          <a:r>
            <a:rPr lang="de-DE" sz="2000" b="0" kern="1200" dirty="0" smtClean="0"/>
            <a:t>Vertrauen versus Angst</a:t>
          </a:r>
          <a:endParaRPr lang="de-DE" sz="2000" b="0" kern="1200" dirty="0"/>
        </a:p>
      </dsp:txBody>
      <dsp:txXfrm>
        <a:off x="1398744" y="3483864"/>
        <a:ext cx="1250899" cy="1088136"/>
      </dsp:txXfrm>
    </dsp:sp>
    <dsp:sp modelId="{D75ACAD8-B707-4A7E-8CE4-A05FC0D9C118}">
      <dsp:nvSpPr>
        <dsp:cNvPr id="0" name=""/>
        <dsp:cNvSpPr/>
      </dsp:nvSpPr>
      <dsp:spPr>
        <a:xfrm>
          <a:off x="2503340" y="2336291"/>
          <a:ext cx="292608" cy="292608"/>
        </a:xfrm>
        <a:prstGeom prst="ellipse">
          <a:avLst/>
        </a:prstGeom>
        <a:solidFill>
          <a:schemeClr val="accent3">
            <a:hueOff val="-3163842"/>
            <a:satOff val="-2079"/>
            <a:lumOff val="-4052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3B95BA-E6F9-4343-B786-7FD79905B150}">
      <dsp:nvSpPr>
        <dsp:cNvPr id="0" name=""/>
        <dsp:cNvSpPr/>
      </dsp:nvSpPr>
      <dsp:spPr>
        <a:xfrm>
          <a:off x="2649644" y="2482595"/>
          <a:ext cx="1536192" cy="20894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5047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/>
            <a:t> 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/>
            <a:t>Autonomie versus Zweifel</a:t>
          </a:r>
          <a:endParaRPr lang="de-DE" sz="2000" kern="1200" dirty="0"/>
        </a:p>
      </dsp:txBody>
      <dsp:txXfrm>
        <a:off x="2649644" y="2482595"/>
        <a:ext cx="1536192" cy="2089404"/>
      </dsp:txXfrm>
    </dsp:sp>
    <dsp:sp modelId="{510572DB-D995-49BD-B464-9A7868BA3836}">
      <dsp:nvSpPr>
        <dsp:cNvPr id="0" name=""/>
        <dsp:cNvSpPr/>
      </dsp:nvSpPr>
      <dsp:spPr>
        <a:xfrm>
          <a:off x="4021244" y="1552651"/>
          <a:ext cx="387705" cy="387705"/>
        </a:xfrm>
        <a:prstGeom prst="ellipse">
          <a:avLst/>
        </a:prstGeom>
        <a:solidFill>
          <a:schemeClr val="accent3">
            <a:hueOff val="-6327683"/>
            <a:satOff val="-4157"/>
            <a:lumOff val="-8105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335B7C-6106-42C0-B24B-200721869F35}">
      <dsp:nvSpPr>
        <dsp:cNvPr id="0" name=""/>
        <dsp:cNvSpPr/>
      </dsp:nvSpPr>
      <dsp:spPr>
        <a:xfrm>
          <a:off x="4215097" y="1746504"/>
          <a:ext cx="1536192" cy="28254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437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2000" kern="1200" dirty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/>
            <a:t>Initiative versus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/>
            <a:t>Scham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2000" kern="1200" dirty="0"/>
        </a:p>
      </dsp:txBody>
      <dsp:txXfrm>
        <a:off x="4215097" y="1746504"/>
        <a:ext cx="1536192" cy="2825496"/>
      </dsp:txXfrm>
    </dsp:sp>
    <dsp:sp modelId="{DAC155C3-779B-463F-A6D5-5E2D50786C22}">
      <dsp:nvSpPr>
        <dsp:cNvPr id="0" name=""/>
        <dsp:cNvSpPr/>
      </dsp:nvSpPr>
      <dsp:spPr>
        <a:xfrm>
          <a:off x="5674479" y="1034186"/>
          <a:ext cx="519379" cy="519379"/>
        </a:xfrm>
        <a:prstGeom prst="ellipse">
          <a:avLst/>
        </a:prstGeom>
        <a:solidFill>
          <a:schemeClr val="accent3">
            <a:hueOff val="-9491525"/>
            <a:satOff val="-6236"/>
            <a:lumOff val="-12157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10A8AB8-8FDE-4B79-999B-296D6DCB5A39}">
      <dsp:nvSpPr>
        <dsp:cNvPr id="0" name=""/>
        <dsp:cNvSpPr/>
      </dsp:nvSpPr>
      <dsp:spPr>
        <a:xfrm>
          <a:off x="5934169" y="1293875"/>
          <a:ext cx="1536192" cy="32781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5208" tIns="0" rIns="0" bIns="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2000" kern="1200" dirty="0"/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/>
            <a:t>Werksinn versus Minder-</a:t>
          </a: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/>
            <a:t>wertigkeit</a:t>
          </a:r>
          <a:endParaRPr lang="de-DE" sz="2000" kern="1200" dirty="0"/>
        </a:p>
      </dsp:txBody>
      <dsp:txXfrm>
        <a:off x="5934169" y="1293875"/>
        <a:ext cx="1536192" cy="3278124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189EFF2-BFB4-4C1C-9177-2FBE55E3F2AC}">
      <dsp:nvSpPr>
        <dsp:cNvPr id="0" name=""/>
        <dsp:cNvSpPr/>
      </dsp:nvSpPr>
      <dsp:spPr>
        <a:xfrm>
          <a:off x="507256" y="-90011"/>
          <a:ext cx="7488832" cy="4680520"/>
        </a:xfrm>
        <a:prstGeom prst="swooshArrow">
          <a:avLst>
            <a:gd name="adj1" fmla="val 25000"/>
            <a:gd name="adj2" fmla="val 25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5F46C7-4B85-4229-9B2D-BECFEE2A3CBC}">
      <dsp:nvSpPr>
        <dsp:cNvPr id="0" name=""/>
        <dsp:cNvSpPr/>
      </dsp:nvSpPr>
      <dsp:spPr>
        <a:xfrm>
          <a:off x="1244906" y="3390423"/>
          <a:ext cx="172243" cy="17224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216C985-7EFE-4D89-85E2-BC98E492BC10}">
      <dsp:nvSpPr>
        <dsp:cNvPr id="0" name=""/>
        <dsp:cNvSpPr/>
      </dsp:nvSpPr>
      <dsp:spPr>
        <a:xfrm>
          <a:off x="1224137" y="3296523"/>
          <a:ext cx="1501953" cy="14740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268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dirty="0"/>
            <a:t>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/>
            <a:t>Identität versus Identitäts-</a:t>
          </a:r>
          <a:r>
            <a:rPr lang="de-DE" sz="2000" kern="1200" dirty="0" err="1" smtClean="0"/>
            <a:t>diffusion</a:t>
          </a:r>
          <a:endParaRPr lang="de-DE" sz="2000" kern="1200" dirty="0"/>
        </a:p>
      </dsp:txBody>
      <dsp:txXfrm>
        <a:off x="1224137" y="3296523"/>
        <a:ext cx="1501953" cy="1474007"/>
      </dsp:txXfrm>
    </dsp:sp>
    <dsp:sp modelId="{DC7655BE-A7C9-4E8C-B0B5-EBDF4061EE07}">
      <dsp:nvSpPr>
        <dsp:cNvPr id="0" name=""/>
        <dsp:cNvSpPr/>
      </dsp:nvSpPr>
      <dsp:spPr>
        <a:xfrm>
          <a:off x="2461842" y="2301734"/>
          <a:ext cx="299553" cy="299553"/>
        </a:xfrm>
        <a:prstGeom prst="ellipse">
          <a:avLst/>
        </a:prstGeom>
        <a:solidFill>
          <a:schemeClr val="accent3">
            <a:hueOff val="-3163842"/>
            <a:satOff val="-2079"/>
            <a:lumOff val="-4052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FBA2D0-72B0-4F53-A2BC-7DDE7A724CD5}">
      <dsp:nvSpPr>
        <dsp:cNvPr id="0" name=""/>
        <dsp:cNvSpPr/>
      </dsp:nvSpPr>
      <dsp:spPr>
        <a:xfrm>
          <a:off x="2525531" y="2451511"/>
          <a:ext cx="1744828" cy="213899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8727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800" kern="1200" dirty="0"/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/>
            <a:t>Intimität versus Isolation</a:t>
          </a:r>
          <a:endParaRPr lang="de-DE" sz="2000" kern="1200" dirty="0"/>
        </a:p>
      </dsp:txBody>
      <dsp:txXfrm>
        <a:off x="2525531" y="2451511"/>
        <a:ext cx="1744828" cy="2138997"/>
      </dsp:txXfrm>
    </dsp:sp>
    <dsp:sp modelId="{F33C3F74-1775-4C70-9DE4-B9ED275AE8FE}">
      <dsp:nvSpPr>
        <dsp:cNvPr id="0" name=""/>
        <dsp:cNvSpPr/>
      </dsp:nvSpPr>
      <dsp:spPr>
        <a:xfrm>
          <a:off x="4015774" y="1499493"/>
          <a:ext cx="396908" cy="396908"/>
        </a:xfrm>
        <a:prstGeom prst="ellipse">
          <a:avLst/>
        </a:prstGeom>
        <a:solidFill>
          <a:schemeClr val="accent3">
            <a:hueOff val="-6327683"/>
            <a:satOff val="-4157"/>
            <a:lumOff val="-8105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C6DEAA-A2AE-495F-8A79-CDD4BB789100}">
      <dsp:nvSpPr>
        <dsp:cNvPr id="0" name=""/>
        <dsp:cNvSpPr/>
      </dsp:nvSpPr>
      <dsp:spPr>
        <a:xfrm>
          <a:off x="4108971" y="1697947"/>
          <a:ext cx="1783170" cy="28925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0313" tIns="0" rIns="0" bIns="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700" kern="1200" dirty="0"/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/>
            <a:t>Generativität versus</a:t>
          </a:r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/>
            <a:t>Stagnation</a:t>
          </a:r>
          <a:endParaRPr lang="de-DE" sz="2000" kern="1200" dirty="0"/>
        </a:p>
      </dsp:txBody>
      <dsp:txXfrm>
        <a:off x="4108971" y="1697947"/>
        <a:ext cx="1783170" cy="2892561"/>
      </dsp:txXfrm>
    </dsp:sp>
    <dsp:sp modelId="{2E7C2EE3-316E-45CE-80D9-52959440D002}">
      <dsp:nvSpPr>
        <dsp:cNvPr id="0" name=""/>
        <dsp:cNvSpPr/>
      </dsp:nvSpPr>
      <dsp:spPr>
        <a:xfrm>
          <a:off x="5708250" y="968722"/>
          <a:ext cx="531707" cy="531707"/>
        </a:xfrm>
        <a:prstGeom prst="ellipse">
          <a:avLst/>
        </a:prstGeom>
        <a:solidFill>
          <a:schemeClr val="accent3">
            <a:hueOff val="-9491525"/>
            <a:satOff val="-6236"/>
            <a:lumOff val="-12157"/>
            <a:alphaOff val="0"/>
          </a:schemeClr>
        </a:solidFill>
        <a:ln w="11429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ysDash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4D5A6D-FA03-417A-843E-A322B821C727}">
      <dsp:nvSpPr>
        <dsp:cNvPr id="0" name=""/>
        <dsp:cNvSpPr/>
      </dsp:nvSpPr>
      <dsp:spPr>
        <a:xfrm>
          <a:off x="5730767" y="1234576"/>
          <a:ext cx="2059328" cy="33559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1741" tIns="0" rIns="0" bIns="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700" kern="1200" dirty="0"/>
        </a:p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000" kern="1200" dirty="0" smtClean="0"/>
            <a:t>Integrität versus Verzweiflung</a:t>
          </a:r>
          <a:endParaRPr lang="de-DE" sz="2000" kern="1200" dirty="0"/>
        </a:p>
      </dsp:txBody>
      <dsp:txXfrm>
        <a:off x="5730767" y="1234576"/>
        <a:ext cx="2059328" cy="33559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1">
  <dgm:title val=""/>
  <dgm:desc val=""/>
  <dgm:catLst>
    <dgm:cat type="relationship" pri="7000"/>
    <dgm:cat type="process" pri="3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0.1"/>
          <dgm:constr type="diam" refType="w" refFor="ch" refPtType="node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2"/>
        </dgm:constrLst>
      </dgm:if>
      <dgm:if name="Name13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15"/>
        </dgm:constrLst>
      </dgm:if>
      <dgm:if name="Name14" axis="ch" ptType="node" func="cnt" op="equ" val="10">
        <dgm:constrLst>
          <dgm:constr type="primFontSz" for="ch" ptType="node" op="lte" val="65"/>
          <dgm:constr type="w" for="ch" ptType="node" refType="w"/>
          <dgm:constr type="h" for="ch" ptType="node" refType="w" refFor="ch" refPtType="node"/>
          <dgm:constr type="sibSp" refType="w" refFor="ch" refPtType="node" fact="-0.24"/>
        </dgm:constrLst>
      </dgm:if>
      <dgm:else name="Name15">
        <dgm:constrLst>
          <dgm:constr type="primFontSz" for="ch" ptType="node" op="equ" val="65"/>
          <dgm:constr type="w" for="ch" ptType="node" refType="w"/>
          <dgm:constr type="h" for="ch" ptType="node" refType="w" refFor="ch" refPtType="node"/>
          <dgm:constr type="sibSp" refType="w" refFor="ch" refPtType="node" fact="-0.35"/>
        </dgm:constrLst>
      </dgm:else>
    </dgm:choose>
    <dgm:ruleLst/>
    <dgm:forEach name="Name16" axis="ch" ptType="node">
      <dgm:layoutNode name="arrow">
        <dgm:varLst>
          <dgm:bulletEnabled val="1"/>
        </dgm:varLst>
        <dgm:alg type="tx"/>
        <dgm:shape xmlns:r="http://schemas.openxmlformats.org/officeDocument/2006/relationships" type="up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A699B4-E492-4750-8144-8DE5F0B86D1E}" type="datetimeFigureOut">
              <a:rPr lang="de-DE" smtClean="0"/>
              <a:pPr/>
              <a:t>13.07.2018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5DEB2C-CC3D-4C24-B7DF-F83E4AA079C8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xmlns="" val="2195175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htec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hteck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Untertitel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de-DE" smtClean="0"/>
              <a:t>Formatvorlage des Untertitelmasters durch Klicken bearbeiten</a:t>
            </a:r>
            <a:endParaRPr kumimoji="0" lang="en-US"/>
          </a:p>
        </p:txBody>
      </p:sp>
      <p:sp>
        <p:nvSpPr>
          <p:cNvPr id="28" name="Datumsplatzhalt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5B5C-88B1-4C31-9018-C4FACF23CE80}" type="datetimeFigureOut">
              <a:rPr lang="de-DE" smtClean="0"/>
              <a:pPr/>
              <a:t>13.07.2018</a:t>
            </a:fld>
            <a:endParaRPr lang="de-DE"/>
          </a:p>
        </p:txBody>
      </p:sp>
      <p:sp>
        <p:nvSpPr>
          <p:cNvPr id="17" name="Fußzeilenplatzhalt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Gerade Verbindung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hteck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Ellipse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Foliennummernplatzhalt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3600D3E-4B55-4E70-8D77-8BD63F7CAC4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Titel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5B5C-88B1-4C31-9018-C4FACF23CE80}" type="datetimeFigureOut">
              <a:rPr lang="de-DE" smtClean="0"/>
              <a:pPr/>
              <a:t>13.07.2018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23600D3E-4B55-4E70-8D77-8BD63F7CAC4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Inhaltsplatzhalt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htec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hteck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13" name="Rechteck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hteck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5B5C-88B1-4C31-9018-C4FACF23CE80}" type="datetimeFigureOut">
              <a:rPr lang="de-DE" smtClean="0"/>
              <a:pPr/>
              <a:t>13.07.2018</a:t>
            </a:fld>
            <a:endParaRPr lang="de-DE"/>
          </a:p>
        </p:txBody>
      </p:sp>
      <p:sp>
        <p:nvSpPr>
          <p:cNvPr id="8" name="Gerade Verbindung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3600D3E-4B55-4E70-8D77-8BD63F7CAC4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F1D5B5C-88B1-4C31-9018-C4FACF23CE80}" type="datetimeFigureOut">
              <a:rPr lang="de-DE" smtClean="0"/>
              <a:pPr/>
              <a:t>13.07.2018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00D3E-4B55-4E70-8D77-8BD63F7CAC4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8" name="Gerade Verbindung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Inhaltsplatzhalt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2" name="Inhaltsplatzhalt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gleich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erade Verbindung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hteck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hteck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hteck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hteck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hteck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5B5C-88B1-4C31-9018-C4FACF23CE80}" type="datetimeFigureOut">
              <a:rPr lang="de-DE" smtClean="0"/>
              <a:pPr/>
              <a:t>13.07.2018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de-DE"/>
          </a:p>
        </p:txBody>
      </p:sp>
      <p:sp>
        <p:nvSpPr>
          <p:cNvPr id="15" name="Gerade Verbindung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Inhaltsplatzhalt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26" name="Inhaltsplatzhalt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25" name="Ellipse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Ellipse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23600D3E-4B55-4E70-8D77-8BD63F7CAC4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3" name="Titel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5B5C-88B1-4C31-9018-C4FACF23CE80}" type="datetimeFigureOut">
              <a:rPr lang="de-DE" smtClean="0"/>
              <a:pPr/>
              <a:t>13.07.2018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23600D3E-4B55-4E70-8D77-8BD63F7CAC4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hteck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hteck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hteck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hteck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5B5C-88B1-4C31-9018-C4FACF23CE80}" type="datetimeFigureOut">
              <a:rPr lang="de-DE" smtClean="0"/>
              <a:pPr/>
              <a:t>13.07.2018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3600D3E-4B55-4E70-8D77-8BD63F7CAC4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Inhalt mit Überschri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hteck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hteck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hteck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hteck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Gerade Verbindung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Inhaltsplatzhalt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10" name="Ellipse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Ellipse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3600D3E-4B55-4E70-8D77-8BD63F7CAC4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1" name="Rechteck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5B5C-88B1-4C31-9018-C4FACF23CE80}" type="datetimeFigureOut">
              <a:rPr lang="de-DE" smtClean="0"/>
              <a:pPr/>
              <a:t>13.07.2018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erade Verbindung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hteck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hteck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hteck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hteck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Ellipse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Ellipse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23600D3E-4B55-4E70-8D77-8BD63F7CAC4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de-DE" smtClean="0"/>
              <a:t>Bild durch Klicken auf Symbol hinzufügen</a:t>
            </a:r>
            <a:endParaRPr kumimoji="0" lang="en-US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de-DE" smtClean="0"/>
              <a:t>Textmasterformat bearbeiten</a:t>
            </a:r>
          </a:p>
        </p:txBody>
      </p:sp>
      <p:sp>
        <p:nvSpPr>
          <p:cNvPr id="22" name="Rechteck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F1D5B5C-88B1-4C31-9018-C4FACF23CE80}" type="datetimeFigureOut">
              <a:rPr lang="de-DE" smtClean="0"/>
              <a:pPr/>
              <a:t>13.07.2018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5B5C-88B1-4C31-9018-C4FACF23CE80}" type="datetimeFigureOut">
              <a:rPr lang="de-DE" smtClean="0"/>
              <a:pPr/>
              <a:t>13.07.2018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600D3E-4B55-4E70-8D77-8BD63F7CAC43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hteck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hteck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hteck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hteck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Gerade Verbindung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Ellipse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23600D3E-4B55-4E70-8D77-8BD63F7CAC4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de-DE" smtClean="0"/>
              <a:t>Textmasterformat bearbeiten</a:t>
            </a:r>
          </a:p>
          <a:p>
            <a:pPr lvl="1" eaLnBrk="1" latinLnBrk="0" hangingPunct="1"/>
            <a:r>
              <a:rPr lang="de-DE" smtClean="0"/>
              <a:t>Zweite Ebene</a:t>
            </a:r>
          </a:p>
          <a:p>
            <a:pPr lvl="2" eaLnBrk="1" latinLnBrk="0" hangingPunct="1"/>
            <a:r>
              <a:rPr lang="de-DE" smtClean="0"/>
              <a:t>Dritte Ebene</a:t>
            </a:r>
          </a:p>
          <a:p>
            <a:pPr lvl="3" eaLnBrk="1" latinLnBrk="0" hangingPunct="1"/>
            <a:r>
              <a:rPr lang="de-DE" smtClean="0"/>
              <a:t>Vierte Ebene</a:t>
            </a:r>
          </a:p>
          <a:p>
            <a:pPr lvl="4" eaLnBrk="1" latinLnBrk="0" hangingPunct="1"/>
            <a:r>
              <a:rPr lang="de-DE" smtClean="0"/>
              <a:t>Fünfte Ebene</a:t>
            </a:r>
            <a:endParaRPr kumimoji="0" lang="en-US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1D5B5C-88B1-4C31-9018-C4FACF23CE80}" type="datetimeFigureOut">
              <a:rPr lang="de-DE" smtClean="0"/>
              <a:pPr/>
              <a:t>13.07.2018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hteck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hteck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hteck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umsplatzhalt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F1D5B5C-88B1-4C31-9018-C4FACF23CE80}" type="datetimeFigureOut">
              <a:rPr lang="de-DE" smtClean="0"/>
              <a:pPr/>
              <a:t>13.07.2018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de-DE"/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Gerade Verbindung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Ellipse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llipse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Foliennummernplatzhalt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23600D3E-4B55-4E70-8D77-8BD63F7CAC43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22" name="Titelplatzhalt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de-DE" smtClean="0"/>
              <a:t>Titelmasterformat durch Klicken bearbeiten</a:t>
            </a:r>
            <a:endParaRPr kumimoji="0"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de-DE" smtClean="0"/>
              <a:t>Textmasterformat bearbeiten</a:t>
            </a:r>
          </a:p>
          <a:p>
            <a:pPr lvl="1" eaLnBrk="1" latinLnBrk="0" hangingPunct="1"/>
            <a:r>
              <a:rPr kumimoji="0" lang="de-DE" smtClean="0"/>
              <a:t>Zweite Ebene</a:t>
            </a:r>
          </a:p>
          <a:p>
            <a:pPr lvl="2" eaLnBrk="1" latinLnBrk="0" hangingPunct="1"/>
            <a:r>
              <a:rPr kumimoji="0" lang="de-DE" smtClean="0"/>
              <a:t>Dritte Ebene</a:t>
            </a:r>
          </a:p>
          <a:p>
            <a:pPr lvl="3" eaLnBrk="1" latinLnBrk="0" hangingPunct="1"/>
            <a:r>
              <a:rPr kumimoji="0" lang="de-DE" smtClean="0"/>
              <a:t>Vierte Ebene</a:t>
            </a:r>
          </a:p>
          <a:p>
            <a:pPr lvl="4" eaLnBrk="1" latinLnBrk="0" hangingPunct="1"/>
            <a:r>
              <a:rPr kumimoji="0" lang="de-DE" smtClean="0"/>
              <a:t>Fünfte Ebene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03648" y="3068960"/>
            <a:ext cx="6400800" cy="1752600"/>
          </a:xfrm>
        </p:spPr>
        <p:txBody>
          <a:bodyPr/>
          <a:lstStyle/>
          <a:p>
            <a:endParaRPr lang="de-DE" dirty="0" smtClean="0"/>
          </a:p>
          <a:p>
            <a:r>
              <a:rPr lang="de-DE" dirty="0" smtClean="0"/>
              <a:t>Soziopod</a:t>
            </a:r>
            <a:endParaRPr lang="de-DE" dirty="0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3568" y="260648"/>
            <a:ext cx="7772400" cy="1752600"/>
          </a:xfrm>
        </p:spPr>
        <p:txBody>
          <a:bodyPr>
            <a:normAutofit/>
          </a:bodyPr>
          <a:lstStyle/>
          <a:p>
            <a:r>
              <a:rPr lang="de-DE" dirty="0" smtClean="0"/>
              <a:t>Erik Erikson:</a:t>
            </a:r>
            <a:br>
              <a:rPr lang="de-DE" dirty="0" smtClean="0"/>
            </a:br>
            <a:r>
              <a:rPr lang="de-DE" dirty="0" smtClean="0"/>
              <a:t>Die Theorie des Lebenszyklus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xmlns="" val="269813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nhaltsplatzhalter 6"/>
          <p:cNvSpPr>
            <a:spLocks noGrp="1"/>
          </p:cNvSpPr>
          <p:nvPr>
            <p:ph sz="half" idx="1"/>
          </p:nvPr>
        </p:nvSpPr>
        <p:spPr>
          <a:xfrm>
            <a:off x="611560" y="1700808"/>
            <a:ext cx="3886560" cy="4376619"/>
          </a:xfrm>
        </p:spPr>
        <p:txBody>
          <a:bodyPr lIns="82945" tIns="41473" rIns="82945" bIns="41473">
            <a:normAutofit/>
          </a:bodyPr>
          <a:lstStyle/>
          <a:p>
            <a:pPr marL="274292" indent="-274292">
              <a:lnSpc>
                <a:spcPct val="110000"/>
              </a:lnSpc>
              <a:spcBef>
                <a:spcPts val="0"/>
              </a:spcBef>
              <a:buNone/>
              <a:defRPr/>
            </a:pPr>
            <a:r>
              <a:rPr lang="de-DE" sz="2400" dirty="0"/>
              <a:t> </a:t>
            </a:r>
            <a:r>
              <a:rPr lang="de-DE" sz="2400" i="1" u="sng" dirty="0"/>
              <a:t>Forschungsgebiete:</a:t>
            </a:r>
          </a:p>
          <a:p>
            <a:pPr marL="274292" indent="-274292">
              <a:lnSpc>
                <a:spcPct val="110000"/>
              </a:lnSpc>
              <a:spcBef>
                <a:spcPts val="0"/>
              </a:spcBef>
              <a:buNone/>
              <a:defRPr/>
            </a:pPr>
            <a:endParaRPr lang="de-DE" sz="2400" dirty="0"/>
          </a:p>
          <a:p>
            <a:pPr marL="274292" indent="-274292">
              <a:lnSpc>
                <a:spcPct val="110000"/>
              </a:lnSpc>
              <a:spcBef>
                <a:spcPts val="0"/>
              </a:spcBef>
              <a:defRPr/>
            </a:pPr>
            <a:r>
              <a:rPr lang="de-DE" sz="2400" dirty="0"/>
              <a:t>Psychoanalytische </a:t>
            </a:r>
            <a:r>
              <a:rPr lang="de-DE" sz="2400" dirty="0" smtClean="0"/>
              <a:t>Entwicklungstheorie</a:t>
            </a:r>
          </a:p>
          <a:p>
            <a:pPr marL="274292" indent="-274292">
              <a:lnSpc>
                <a:spcPct val="110000"/>
              </a:lnSpc>
              <a:spcBef>
                <a:spcPts val="0"/>
              </a:spcBef>
              <a:buNone/>
              <a:defRPr/>
            </a:pPr>
            <a:endParaRPr lang="de-DE" sz="2400" dirty="0" smtClean="0"/>
          </a:p>
          <a:p>
            <a:pPr marL="274292" indent="-274292">
              <a:lnSpc>
                <a:spcPct val="110000"/>
              </a:lnSpc>
              <a:spcBef>
                <a:spcPts val="0"/>
              </a:spcBef>
              <a:defRPr/>
            </a:pPr>
            <a:r>
              <a:rPr lang="de-DE" sz="2400" dirty="0" smtClean="0"/>
              <a:t>Analyse der </a:t>
            </a:r>
            <a:r>
              <a:rPr lang="de-DE" sz="2400" dirty="0"/>
              <a:t>gesamten </a:t>
            </a:r>
            <a:r>
              <a:rPr lang="de-DE" sz="2400" dirty="0" smtClean="0"/>
              <a:t>Lebensspanne</a:t>
            </a:r>
          </a:p>
          <a:p>
            <a:pPr marL="274292" indent="-274292">
              <a:lnSpc>
                <a:spcPct val="110000"/>
              </a:lnSpc>
              <a:spcBef>
                <a:spcPts val="0"/>
              </a:spcBef>
              <a:buNone/>
              <a:defRPr/>
            </a:pPr>
            <a:endParaRPr lang="de-DE" sz="2400" dirty="0" smtClean="0"/>
          </a:p>
          <a:p>
            <a:pPr marL="274292" indent="-274292">
              <a:lnSpc>
                <a:spcPct val="110000"/>
              </a:lnSpc>
              <a:spcBef>
                <a:spcPts val="0"/>
              </a:spcBef>
              <a:defRPr/>
            </a:pPr>
            <a:r>
              <a:rPr lang="de-DE" sz="2400" dirty="0" smtClean="0"/>
              <a:t>Hauptthema</a:t>
            </a:r>
            <a:r>
              <a:rPr lang="de-DE" sz="2400" dirty="0"/>
              <a:t>: Identität und Lebenszyklus</a:t>
            </a:r>
          </a:p>
        </p:txBody>
      </p:sp>
      <p:pic>
        <p:nvPicPr>
          <p:cNvPr id="24579" name="Picture 2" descr="https://userscontent2.emaze.com/images/988c8290-306e-4931-b549-b7e87200762f/0a1f8e8e4751ae374c6689082d37a11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1600" y="1860675"/>
            <a:ext cx="2147040" cy="320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hteck 7"/>
          <p:cNvSpPr/>
          <p:nvPr/>
        </p:nvSpPr>
        <p:spPr>
          <a:xfrm>
            <a:off x="5486400" y="5257993"/>
            <a:ext cx="2090880" cy="730087"/>
          </a:xfrm>
          <a:prstGeom prst="rect">
            <a:avLst/>
          </a:prstGeom>
        </p:spPr>
        <p:txBody>
          <a:bodyPr lIns="82945" tIns="41473" rIns="82945" bIns="41473">
            <a:spAutoFit/>
          </a:bodyPr>
          <a:lstStyle/>
          <a:p>
            <a:pPr algn="ctr">
              <a:defRPr/>
            </a:pPr>
            <a:r>
              <a:rPr lang="de-DE" sz="2200" dirty="0">
                <a:cs typeface="Lucida Sans Unicode" panose="020B0602030504020204" pitchFamily="34" charset="0"/>
              </a:rPr>
              <a:t>Erik Erikson</a:t>
            </a:r>
          </a:p>
          <a:p>
            <a:pPr algn="ctr">
              <a:defRPr/>
            </a:pPr>
            <a:r>
              <a:rPr lang="de-DE" sz="2000" dirty="0">
                <a:cs typeface="Lucida Sans Unicode" panose="020B0602030504020204" pitchFamily="34" charset="0"/>
              </a:rPr>
              <a:t>1902-1992</a:t>
            </a:r>
          </a:p>
        </p:txBody>
      </p:sp>
      <p:sp>
        <p:nvSpPr>
          <p:cNvPr id="24581" name="Titel 5"/>
          <p:cNvSpPr>
            <a:spLocks noGrp="1"/>
          </p:cNvSpPr>
          <p:nvPr>
            <p:ph type="title"/>
          </p:nvPr>
        </p:nvSpPr>
        <p:spPr>
          <a:xfrm>
            <a:off x="302400" y="228985"/>
            <a:ext cx="8533440" cy="758959"/>
          </a:xfrm>
        </p:spPr>
        <p:txBody>
          <a:bodyPr lIns="82945" tIns="41473" rIns="82945" bIns="41473"/>
          <a:lstStyle/>
          <a:p>
            <a:pPr eaLnBrk="1" hangingPunct="1"/>
            <a:r>
              <a:rPr lang="de-DE" dirty="0" smtClean="0"/>
              <a:t>Identitätsentwicklung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Erik Erikson: Lebenszyklus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"/>
          </p:nvPr>
        </p:nvSpPr>
        <p:spPr>
          <a:xfrm>
            <a:off x="395536" y="2060848"/>
            <a:ext cx="8503920" cy="432048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Grundthese: Das Leben eines Individuums steht in einem generationsübergreifenden Zusammenhang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Psychoanalytische Tradition: Erfahrungen in Kindheit und Jugend prägen das Leben einer Person nachhaltig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Eriksons Erweiterung der Psychoanalyse: Die psychosoziale Entwicklung ist nicht mit der Kindheit abgeschlossen, sondern erstreckt sich über die gesamte Lebensspanne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Erik Erikson: Lebenszyklus</a:t>
            </a:r>
            <a:endParaRPr lang="de-DE" dirty="0"/>
          </a:p>
        </p:txBody>
      </p:sp>
      <p:sp>
        <p:nvSpPr>
          <p:cNvPr id="6" name="Inhaltsplatzhalter 5"/>
          <p:cNvSpPr>
            <a:spLocks noGrp="1"/>
          </p:cNvSpPr>
          <p:nvPr>
            <p:ph sz="quarter" idx="1"/>
          </p:nvPr>
        </p:nvSpPr>
        <p:spPr>
          <a:xfrm>
            <a:off x="323528" y="1844824"/>
            <a:ext cx="8503920" cy="4392488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Epigenetisches Wachstum: Grundplan für die menschliche Entwicklung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Lebenszyklus: Alle Entwicklungsprozesse besitzen eine spezielle Position im menschlichen Lebenslauf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Im Rahmen einer nicht pathologischen Entwicklung treten Entwicklungskrisen an einem bestimmten Punkt der Biographie auf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Diese Entwicklungskrisen ermöglichen Entwicklungsprozesse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Erik Erikson: Lebenszyklus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95536" y="1988840"/>
            <a:ext cx="8503920" cy="4392488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Die spezifischen, aufeinander aufbauenden und miteinander verschränkten Krisen müssen gelöst werden, um eine jeweils nächst höhere Entwicklungsstufe erreichen zu können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288000">
              <a:spcBef>
                <a:spcPts val="0"/>
              </a:spcBef>
              <a:buFont typeface="Wingdings" pitchFamily="2" charset="2"/>
              <a:buChar char="Ø"/>
            </a:pPr>
            <a:r>
              <a:rPr lang="de-DE" sz="2400" dirty="0" smtClean="0"/>
              <a:t>Das menschliche Leben bedeutet das Erklimmen von Entwicklungsstufen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Bipolares Strukturmodell: Biographische Lernerfahrungen liegen in einem Spektrum des Gelingens und des Scheiterns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Erik Erikson: Lebenszyklus</a:t>
            </a:r>
            <a:endParaRPr lang="de-DE" dirty="0"/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438150" y="1597025"/>
            <a:ext cx="8267701" cy="45354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de-DE" dirty="0"/>
          </a:p>
        </p:txBody>
      </p:sp>
      <p:graphicFrame>
        <p:nvGraphicFramePr>
          <p:cNvPr id="7" name="Diagramm 6"/>
          <p:cNvGraphicFramePr/>
          <p:nvPr/>
        </p:nvGraphicFramePr>
        <p:xfrm>
          <a:off x="611560" y="1397000"/>
          <a:ext cx="8064896" cy="4768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Lebensphase: Säuglingsalter (ca. 0-1)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95536" y="1772816"/>
            <a:ext cx="8503920" cy="4572000"/>
          </a:xfrm>
        </p:spPr>
        <p:txBody>
          <a:bodyPr/>
          <a:lstStyle/>
          <a:p>
            <a:pPr marL="0">
              <a:spcBef>
                <a:spcPts val="0"/>
              </a:spcBef>
              <a:buNone/>
            </a:pPr>
            <a:r>
              <a:rPr lang="de-DE" sz="2400" i="1" u="sng" dirty="0" smtClean="0">
                <a:solidFill>
                  <a:srgbClr val="000000"/>
                </a:solidFill>
              </a:rPr>
              <a:t>Grundvertrauen versus Angst:</a:t>
            </a:r>
          </a:p>
          <a:p>
            <a:pPr marL="0">
              <a:spcBef>
                <a:spcPts val="0"/>
              </a:spcBef>
              <a:buNone/>
            </a:pPr>
            <a:endParaRPr lang="de-DE" sz="2400" i="1" u="sng" dirty="0" smtClean="0">
              <a:solidFill>
                <a:srgbClr val="000000"/>
              </a:solidFill>
            </a:endParaRPr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>
                <a:solidFill>
                  <a:srgbClr val="000000"/>
                </a:solidFill>
              </a:rPr>
              <a:t>Wenn in der frühen Kindheit die grundlegenden Bedürfnisse des Kindes nach Zuwendung und Versorgung erfüllt werden, bildet sich bei Kindern ein Grundvertrauen zur Bezugsperson und damit zur gesamten Umwelt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>
              <a:solidFill>
                <a:srgbClr val="000000"/>
              </a:solidFill>
            </a:endParaRPr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>
                <a:solidFill>
                  <a:srgbClr val="000000"/>
                </a:solidFill>
              </a:rPr>
              <a:t>Bei Vernachlässigung, Ablehnung oder Gewalt entwickeln Kinder strukturelles Misstrauen und tiefe Ängste gegen ihre </a:t>
            </a:r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>
                <a:solidFill>
                  <a:srgbClr val="000000"/>
                </a:solidFill>
              </a:rPr>
              <a:t>Umwelt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Lebensphase: Frühe Kindheit (ca. 1-2)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95536" y="1772816"/>
            <a:ext cx="8503920" cy="4572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de-DE" sz="2400" i="1" u="sng" dirty="0" smtClean="0">
                <a:solidFill>
                  <a:srgbClr val="000000"/>
                </a:solidFill>
              </a:rPr>
              <a:t>Autonomie versus Scham und Zweifel: </a:t>
            </a:r>
          </a:p>
          <a:p>
            <a:pPr marL="0">
              <a:spcBef>
                <a:spcPts val="0"/>
              </a:spcBef>
              <a:buNone/>
            </a:pPr>
            <a:endParaRPr lang="de-DE" sz="2400" i="1" u="sng" dirty="0" smtClean="0">
              <a:solidFill>
                <a:srgbClr val="000000"/>
              </a:solidFill>
            </a:endParaRPr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>
                <a:solidFill>
                  <a:srgbClr val="000000"/>
                </a:solidFill>
              </a:rPr>
              <a:t>Wachsende Selbständigkeit des Kindes ab dem zweiten Lebensjahr: Laufen, Sprechen, freies Bewegen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>
              <a:solidFill>
                <a:srgbClr val="000000"/>
              </a:solidFill>
            </a:endParaRPr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>
                <a:solidFill>
                  <a:srgbClr val="000000"/>
                </a:solidFill>
              </a:rPr>
              <a:t>Autonomie entsteht durch die Anerkennung und Förderung der neuen Fähigkeiten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>
              <a:solidFill>
                <a:srgbClr val="000000"/>
              </a:solidFill>
            </a:endParaRPr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>
                <a:solidFill>
                  <a:srgbClr val="000000"/>
                </a:solidFill>
              </a:rPr>
              <a:t>Zweifel entstehen durch Kommunikationsstörungen wie übermäßigem Eingreifen und Kontrollieren durch die Bezugspersonen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Lebensphase: Kindheit (ca. 2-5)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95536" y="1772816"/>
            <a:ext cx="8503920" cy="4572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de-DE" sz="2400" i="1" u="sng" dirty="0" smtClean="0">
                <a:solidFill>
                  <a:srgbClr val="000000"/>
                </a:solidFill>
              </a:rPr>
              <a:t>Initiative versus Schuldgefühl: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>
              <a:solidFill>
                <a:srgbClr val="000000"/>
              </a:solidFill>
            </a:endParaRPr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>
                <a:solidFill>
                  <a:srgbClr val="000000"/>
                </a:solidFill>
              </a:rPr>
              <a:t>Festigung des Selbstbewusstseins, Suche nach Identifikationsmöglichkeiten, kreative Rollenspiele 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>
              <a:solidFill>
                <a:srgbClr val="000000"/>
              </a:solidFill>
            </a:endParaRPr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>
                <a:solidFill>
                  <a:srgbClr val="000000"/>
                </a:solidFill>
              </a:rPr>
              <a:t>Erfolg: Möglichkeiten eröffnen, Grenzen setzen, entsprechend positive Erfahrungen beim Kind führen zu Initiative und Verantwortungsbewusstsein 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>
              <a:solidFill>
                <a:srgbClr val="000000"/>
              </a:solidFill>
            </a:endParaRPr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>
                <a:solidFill>
                  <a:srgbClr val="000000"/>
                </a:solidFill>
              </a:rPr>
              <a:t>Häufig misslingende Versuche, Schuldzuweisungen durch Bezugspersonen führen zu Selbstbeschuldigungen</a:t>
            </a:r>
            <a:endParaRPr lang="de-DE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Lebensphase: späte Kindheit (ca. 5-12)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95536" y="1772816"/>
            <a:ext cx="8503920" cy="4572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de-DE" sz="2400" i="1" u="sng" dirty="0" smtClean="0"/>
              <a:t>Werksinn versus Minderwertigkeitsgefühl</a:t>
            </a:r>
            <a:r>
              <a:rPr lang="de-DE" sz="2400" dirty="0" smtClean="0"/>
              <a:t>: 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Zu Beginn des Schulalters: Kinder möchten nützlich sein und gebraucht werden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Möglichkeiten des Gestaltens, Herstellens, Entdeckens fördern den Werksinn und das Selbstbewusstsein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Kleinhalten, Bevormunden, Demütigen führen zu nachhaltigen Minderwertigkeitskomplexen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Lebensphase: Jugendalter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95536" y="1772816"/>
            <a:ext cx="8503920" cy="4572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de-DE" sz="2400" i="1" u="sng" dirty="0" smtClean="0"/>
              <a:t>Identität versus Identitätskonfusion:</a:t>
            </a:r>
            <a:endParaRPr lang="de-DE" sz="2400" dirty="0" smtClean="0"/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Entscheidende Frage der Jugendphase: Wer bin ich wirklich?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spcBef>
                <a:spcPts val="0"/>
              </a:spcBef>
              <a:buFont typeface="Wingdings" pitchFamily="2" charset="2"/>
              <a:buChar char="Ø"/>
            </a:pPr>
            <a:r>
              <a:rPr lang="de-DE" sz="2400" dirty="0" smtClean="0"/>
              <a:t>Die Suche nach dem ‚wahren Selbst‘ beginnt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Positive Freundschaften und haltende Familienstrukturen führen zum Aufbau von Kohärenz und Selbstbewusstsein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Ausgrenzung, Bullying, Aberkennung führen zu Identitätskonfusion und Selbstwertproblemen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dirty="0" smtClean="0"/>
              <a:t>Lebensphase: Frühes Erwachsenenalter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23528" y="1772816"/>
            <a:ext cx="8503920" cy="4572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de-DE" sz="2400" i="1" u="sng" dirty="0" smtClean="0"/>
              <a:t>Intimität versus Isolierung: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Auf der Basis einer gefestigten Identität können sich intensive Liebes- und Freundschaftsbeziehungen entwickeln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Eine gemeinsame, aufeinander bezogene Suche nach Lebenssinn und Zukunftsplanung wird möglich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Abweisungen, Bindungsängste führen zu Isolierungen und Selbstabwertungen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662736" cy="758952"/>
          </a:xfrm>
        </p:spPr>
        <p:txBody>
          <a:bodyPr>
            <a:noAutofit/>
          </a:bodyPr>
          <a:lstStyle/>
          <a:p>
            <a:r>
              <a:rPr lang="de-DE" dirty="0" smtClean="0"/>
              <a:t>Lebensphase: Mittleres Erwachsenenalter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95536" y="1628800"/>
            <a:ext cx="8503920" cy="4572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de-DE" sz="2400" i="1" u="sng" dirty="0" smtClean="0"/>
              <a:t>Generativität versus Stagnation</a:t>
            </a:r>
            <a:r>
              <a:rPr lang="de-DE" sz="2400" dirty="0" smtClean="0"/>
              <a:t>: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Interesse, Verantwortung für die nächste Generation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Bei Paaren: Frage nach Familiengründung und damit nach der Eröffnung neuer Lebenszyklen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Vertrauensvolle Beziehungen schaffen psychische Stabilität und Offenheit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Ernste Zweifel im Berufsleben oder in Partnerschaften: Gefahr eines Entwicklungsstillstandes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smtClean="0"/>
              <a:t>Lebensphase: Spätes Erwachsenenalter /Alter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95536" y="1772816"/>
            <a:ext cx="8503920" cy="4572000"/>
          </a:xfrm>
        </p:spPr>
        <p:txBody>
          <a:bodyPr>
            <a:normAutofit/>
          </a:bodyPr>
          <a:lstStyle/>
          <a:p>
            <a:pPr marL="0">
              <a:spcBef>
                <a:spcPts val="0"/>
              </a:spcBef>
              <a:buNone/>
            </a:pPr>
            <a:r>
              <a:rPr lang="de-DE" sz="2400" i="1" u="sng" dirty="0" smtClean="0"/>
              <a:t>Integrität versus Verzweiflung</a:t>
            </a:r>
            <a:r>
              <a:rPr lang="de-DE" sz="2400" dirty="0" smtClean="0"/>
              <a:t>: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Rückblick auf das eigene Leben, Gestaltung des Lebensabends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Die Annahme des eigenen Lebens und wichtiger Entscheidungen führt zu Integrität und Dankbarkeit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spcBef>
                <a:spcPts val="0"/>
              </a:spcBef>
              <a:buNone/>
            </a:pPr>
            <a:r>
              <a:rPr lang="de-DE" sz="2400" dirty="0" smtClean="0"/>
              <a:t>Einsamkeits- und Sinnlosigkeitsgefühle führen zur Abwertung des eigenen Lebens und Verzweiflung</a:t>
            </a:r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 marL="0">
              <a:spcBef>
                <a:spcPts val="0"/>
              </a:spcBef>
              <a:buNone/>
            </a:pPr>
            <a:endParaRPr lang="de-DE" sz="2400" dirty="0" smtClean="0"/>
          </a:p>
          <a:p>
            <a:pPr>
              <a:buNone/>
            </a:pPr>
            <a:endParaRPr lang="de-DE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nhaltsplatzhalter 4"/>
          <p:cNvGraphicFramePr>
            <a:graphicFrameLocks noGrp="1"/>
          </p:cNvGraphicFramePr>
          <p:nvPr>
            <p:ph sz="quarter" idx="1"/>
          </p:nvPr>
        </p:nvGraphicFramePr>
        <p:xfrm>
          <a:off x="395536" y="1556792"/>
          <a:ext cx="8503346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5603" name="Titel 3"/>
          <p:cNvSpPr>
            <a:spLocks noGrp="1"/>
          </p:cNvSpPr>
          <p:nvPr>
            <p:ph type="title"/>
          </p:nvPr>
        </p:nvSpPr>
        <p:spPr/>
        <p:txBody>
          <a:bodyPr lIns="82945" tIns="41473" rIns="82945" bIns="41473"/>
          <a:lstStyle/>
          <a:p>
            <a:pPr eaLnBrk="1" hangingPunct="1"/>
            <a:r>
              <a:rPr lang="de-DE" smtClean="0">
                <a:solidFill>
                  <a:srgbClr val="7B9899"/>
                </a:solidFill>
              </a:rPr>
              <a:t>Lebensphasen in der Kindheit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Inhaltsplatzhalter 4"/>
          <p:cNvGraphicFramePr>
            <a:graphicFrameLocks noGrp="1"/>
          </p:cNvGraphicFramePr>
          <p:nvPr>
            <p:ph sz="quarter" idx="1"/>
          </p:nvPr>
        </p:nvGraphicFramePr>
        <p:xfrm>
          <a:off x="395536" y="1484784"/>
          <a:ext cx="8503346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 lIns="82945" tIns="41473" rIns="82945" bIns="41473">
            <a:normAutofit fontScale="90000"/>
          </a:bodyPr>
          <a:lstStyle/>
          <a:p>
            <a:pPr>
              <a:defRPr/>
            </a:pPr>
            <a:r>
              <a:rPr lang="de-DE" dirty="0" smtClean="0"/>
              <a:t>Lebensphasen im Jugend- und Erwachsenenalter</a:t>
            </a:r>
            <a:endParaRPr lang="de-DE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Verwendete Literatur und Lesetipps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"/>
          </p:nvPr>
        </p:nvSpPr>
        <p:spPr>
          <a:xfrm>
            <a:off x="395536" y="1772816"/>
            <a:ext cx="8503920" cy="4572000"/>
          </a:xfrm>
        </p:spPr>
        <p:txBody>
          <a:bodyPr>
            <a:normAutofit/>
          </a:bodyPr>
          <a:lstStyle/>
          <a:p>
            <a:r>
              <a:rPr lang="de-DE" sz="2000" cap="small" dirty="0" smtClean="0"/>
              <a:t>Erikson, Erik (1973) Identität und Lebenszyklus. Suhrkamp, Frankfurt</a:t>
            </a:r>
            <a:endParaRPr lang="de-DE" sz="2000" dirty="0" smtClean="0"/>
          </a:p>
          <a:p>
            <a:r>
              <a:rPr lang="de-DE" sz="2000" cap="small" dirty="0" smtClean="0"/>
              <a:t>Erikson, Erik (1992) Der vollständige Lebenszyklus. Suhrkamp, Frankfurt</a:t>
            </a:r>
          </a:p>
          <a:p>
            <a:r>
              <a:rPr lang="de-DE" sz="2000" cap="small" dirty="0" smtClean="0"/>
              <a:t>Fend, Helmut (2000) Entwicklungspsychologie des Jugendalters. Leske+Budrich, Opladen</a:t>
            </a:r>
            <a:endParaRPr lang="de-DE" sz="2000" dirty="0" smtClean="0"/>
          </a:p>
          <a:p>
            <a:r>
              <a:rPr lang="de-DE" sz="2000" cap="small" dirty="0" smtClean="0"/>
              <a:t>Grom, </a:t>
            </a:r>
            <a:r>
              <a:rPr lang="de-DE" sz="2000" cap="small" dirty="0" err="1" smtClean="0"/>
              <a:t>Berhard</a:t>
            </a:r>
            <a:r>
              <a:rPr lang="de-DE" sz="2000" cap="small" dirty="0" smtClean="0"/>
              <a:t> (2000) Religionspädagogische Psychologie. Patmos Verlag, Düsseldorf</a:t>
            </a:r>
            <a:endParaRPr lang="es-ES" sz="2000" cap="small" dirty="0" smtClean="0"/>
          </a:p>
          <a:p>
            <a:r>
              <a:rPr lang="de-DE" sz="2000" cap="small" dirty="0" smtClean="0"/>
              <a:t>Hurrelmann </a:t>
            </a:r>
            <a:r>
              <a:rPr lang="de-DE" sz="2000" cap="small" dirty="0" smtClean="0"/>
              <a:t>Klaus </a:t>
            </a:r>
            <a:r>
              <a:rPr lang="de-DE" sz="2000" cap="small" dirty="0" smtClean="0"/>
              <a:t>(1999) Lebensphase Jugend. Juventa, </a:t>
            </a:r>
            <a:r>
              <a:rPr lang="de-DE" sz="2000" cap="small" dirty="0" smtClean="0"/>
              <a:t>Weinheim</a:t>
            </a:r>
            <a:endParaRPr lang="es-ES" sz="2000" cap="small" dirty="0" smtClean="0"/>
          </a:p>
          <a:p>
            <a:r>
              <a:rPr lang="es-ES" sz="2000" cap="small" dirty="0" smtClean="0"/>
              <a:t>Oerter </a:t>
            </a:r>
            <a:r>
              <a:rPr lang="es-ES" sz="2000" cap="small" dirty="0" smtClean="0"/>
              <a:t>Ralf, Montada, Leo (Hrsg) </a:t>
            </a:r>
            <a:r>
              <a:rPr lang="de-DE" sz="2000" cap="small" dirty="0" smtClean="0"/>
              <a:t>(1998) Entwicklungspsychologie. Beltz, Weinheim</a:t>
            </a:r>
          </a:p>
          <a:p>
            <a:r>
              <a:rPr lang="de-DE" sz="2000" cap="small" dirty="0" smtClean="0"/>
              <a:t>Schweitzer, Friedrich (2004) Lebensgeschichte und Religion. Gütersloher Verlagshaus, Gütersloh</a:t>
            </a:r>
            <a:endParaRPr lang="de-DE" sz="2000" dirty="0" smtClean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ronus">
  <a:themeElements>
    <a:clrScheme name="Cronus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ronus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ronus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0</TotalTime>
  <Words>698</Words>
  <Application>Microsoft Office PowerPoint</Application>
  <PresentationFormat>Bildschirmpräsentation (4:3)</PresentationFormat>
  <Paragraphs>138</Paragraphs>
  <Slides>17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18" baseType="lpstr">
      <vt:lpstr>Cronus</vt:lpstr>
      <vt:lpstr>Erik Erikson: Die Theorie des Lebenszyklus</vt:lpstr>
      <vt:lpstr>Identitätsentwicklung</vt:lpstr>
      <vt:lpstr>Erik Erikson: Lebenszyklus</vt:lpstr>
      <vt:lpstr>Erik Erikson: Lebenszyklus</vt:lpstr>
      <vt:lpstr>Erik Erikson: Lebenszyklus</vt:lpstr>
      <vt:lpstr>Erik Erikson: Lebenszyklus</vt:lpstr>
      <vt:lpstr>Lebensphase: Säuglingsalter (ca. 0-1)</vt:lpstr>
      <vt:lpstr>Lebensphase: Frühe Kindheit (ca. 1-2)</vt:lpstr>
      <vt:lpstr>Lebensphase: Kindheit (ca. 2-5)</vt:lpstr>
      <vt:lpstr>Lebensphase: späte Kindheit (ca. 5-12)</vt:lpstr>
      <vt:lpstr>Lebensphase: Jugendalter</vt:lpstr>
      <vt:lpstr>Lebensphase: Frühes Erwachsenenalter</vt:lpstr>
      <vt:lpstr>Lebensphase: Mittleres Erwachsenenalter</vt:lpstr>
      <vt:lpstr>Lebensphase: Spätes Erwachsenenalter /Alter</vt:lpstr>
      <vt:lpstr>Lebensphasen in der Kindheit</vt:lpstr>
      <vt:lpstr>Lebensphasen im Jugend- und Erwachsenenalter</vt:lpstr>
      <vt:lpstr>Verwendete Literatur und Lesetipps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Identität</dc:title>
  <dc:creator>Asus</dc:creator>
  <cp:lastModifiedBy>User</cp:lastModifiedBy>
  <cp:revision>73</cp:revision>
  <dcterms:created xsi:type="dcterms:W3CDTF">2016-11-25T13:27:14Z</dcterms:created>
  <dcterms:modified xsi:type="dcterms:W3CDTF">2018-07-13T10:54:16Z</dcterms:modified>
</cp:coreProperties>
</file>