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6"/>
  </p:notesMasterIdLst>
  <p:sldIdLst>
    <p:sldId id="280" r:id="rId2"/>
    <p:sldId id="277" r:id="rId3"/>
    <p:sldId id="263" r:id="rId4"/>
    <p:sldId id="258" r:id="rId5"/>
    <p:sldId id="262" r:id="rId6"/>
    <p:sldId id="264" r:id="rId7"/>
    <p:sldId id="271" r:id="rId8"/>
    <p:sldId id="267" r:id="rId9"/>
    <p:sldId id="268" r:id="rId10"/>
    <p:sldId id="269" r:id="rId11"/>
    <p:sldId id="270" r:id="rId12"/>
    <p:sldId id="274" r:id="rId13"/>
    <p:sldId id="281" r:id="rId14"/>
    <p:sldId id="282" r:id="rId1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120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E9990E-BE1D-429A-BB9E-903195394563}" type="datetimeFigureOut">
              <a:rPr lang="de-DE" smtClean="0"/>
              <a:pPr/>
              <a:t>10.05.2018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79E32-74A7-42E2-BAAA-280CC49D52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997729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79E32-74A7-42E2-BAAA-280CC49D52BE}" type="slidenum">
              <a:rPr lang="de-DE" smtClean="0"/>
              <a:pPr/>
              <a:t>7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E288-0DF8-4BB1-BAD6-3D888A3362AE}" type="datetimeFigureOut">
              <a:rPr lang="de-DE" smtClean="0"/>
              <a:pPr/>
              <a:t>10.05.2018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141EE0B-08E0-455C-A8FB-0DA66D55B15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E288-0DF8-4BB1-BAD6-3D888A3362AE}" type="datetimeFigureOut">
              <a:rPr lang="de-DE" smtClean="0"/>
              <a:pPr/>
              <a:t>10.05.2018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141EE0B-08E0-455C-A8FB-0DA66D55B15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13" name="Rechtec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htec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E288-0DF8-4BB1-BAD6-3D888A3362AE}" type="datetimeFigureOut">
              <a:rPr lang="de-DE" smtClean="0"/>
              <a:pPr/>
              <a:t>10.05.2018</a:t>
            </a:fld>
            <a:endParaRPr lang="de-DE"/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141EE0B-08E0-455C-A8FB-0DA66D55B15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96CE288-0DF8-4BB1-BAD6-3D888A3362AE}" type="datetimeFigureOut">
              <a:rPr lang="de-DE" smtClean="0"/>
              <a:pPr/>
              <a:t>10.05.2018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1EE0B-08E0-455C-A8FB-0DA66D55B15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Inhaltsplatzhalt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2" name="Inhaltsplatzhalt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erade Verbindung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htec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htec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htec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E288-0DF8-4BB1-BAD6-3D888A3362AE}" type="datetimeFigureOut">
              <a:rPr lang="de-DE" smtClean="0"/>
              <a:pPr/>
              <a:t>10.05.2018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de-DE"/>
          </a:p>
        </p:txBody>
      </p:sp>
      <p:sp>
        <p:nvSpPr>
          <p:cNvPr id="15" name="Gerade Verbindung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Inhaltsplatzhalt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6" name="Inhaltsplatzhalt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141EE0B-08E0-455C-A8FB-0DA66D55B15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3" name="Titel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E288-0DF8-4BB1-BAD6-3D888A3362AE}" type="datetimeFigureOut">
              <a:rPr lang="de-DE" smtClean="0"/>
              <a:pPr/>
              <a:t>10.05.2018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141EE0B-08E0-455C-A8FB-0DA66D55B15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htec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E288-0DF8-4BB1-BAD6-3D888A3362AE}" type="datetimeFigureOut">
              <a:rPr lang="de-DE" smtClean="0"/>
              <a:pPr/>
              <a:t>10.05.2018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141EE0B-08E0-455C-A8FB-0DA66D55B15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htec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Inhaltsplatzhalt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141EE0B-08E0-455C-A8FB-0DA66D55B15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1" name="Rechtec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E288-0DF8-4BB1-BAD6-3D888A3362AE}" type="datetimeFigureOut">
              <a:rPr lang="de-DE" smtClean="0"/>
              <a:pPr/>
              <a:t>10.05.2018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erade Verbindung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htec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141EE0B-08E0-455C-A8FB-0DA66D55B15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96CE288-0DF8-4BB1-BAD6-3D888A3362AE}" type="datetimeFigureOut">
              <a:rPr lang="de-DE" smtClean="0"/>
              <a:pPr/>
              <a:t>10.05.2018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E288-0DF8-4BB1-BAD6-3D888A3362AE}" type="datetimeFigureOut">
              <a:rPr lang="de-DE" smtClean="0"/>
              <a:pPr/>
              <a:t>10.05.2018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1EE0B-08E0-455C-A8FB-0DA66D55B154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htec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Gerade Verbindung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141EE0B-08E0-455C-A8FB-0DA66D55B15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CE288-0DF8-4BB1-BAD6-3D888A3362AE}" type="datetimeFigureOut">
              <a:rPr lang="de-DE" smtClean="0"/>
              <a:pPr/>
              <a:t>10.05.2018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96CE288-0DF8-4BB1-BAD6-3D888A3362AE}" type="datetimeFigureOut">
              <a:rPr lang="de-DE" smtClean="0"/>
              <a:pPr/>
              <a:t>10.05.2018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de-DE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Gerade Verbindung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141EE0B-08E0-455C-A8FB-0DA66D55B15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 smtClean="0"/>
          </a:p>
          <a:p>
            <a:r>
              <a:rPr lang="de-DE" dirty="0" smtClean="0"/>
              <a:t>Soziopod</a:t>
            </a:r>
          </a:p>
        </p:txBody>
      </p:sp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Die Entwicklungstheorie </a:t>
            </a:r>
            <a:r>
              <a:rPr lang="de-DE" dirty="0" smtClean="0"/>
              <a:t>des moralischen </a:t>
            </a:r>
            <a:r>
              <a:rPr lang="de-DE" dirty="0" smtClean="0"/>
              <a:t>Denkens</a:t>
            </a:r>
            <a:r>
              <a:rPr lang="de-DE" dirty="0" smtClean="0"/>
              <a:t> </a:t>
            </a:r>
            <a:r>
              <a:rPr lang="de-DE" dirty="0" smtClean="0"/>
              <a:t>von </a:t>
            </a:r>
            <a:r>
              <a:rPr lang="de-DE" dirty="0" smtClean="0"/>
              <a:t>Lawrence </a:t>
            </a:r>
            <a:r>
              <a:rPr lang="de-DE" dirty="0" smtClean="0"/>
              <a:t>Kohlberg</a:t>
            </a:r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844824"/>
            <a:ext cx="8503920" cy="4572000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de-DE" sz="2400" i="1" u="sng" dirty="0" smtClean="0"/>
              <a:t>Moral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de-DE" sz="2400" u="sng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sz="2400" dirty="0" smtClean="0"/>
              <a:t>Normensystem, das Regeln für das Zusammenleben von Menschen vorgibt</a:t>
            </a:r>
          </a:p>
          <a:p>
            <a:pPr>
              <a:spcBef>
                <a:spcPts val="0"/>
              </a:spcBef>
              <a:buNone/>
            </a:pPr>
            <a:endParaRPr lang="de-DE" sz="2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de-DE" sz="2400" dirty="0" smtClean="0"/>
              <a:t>Moralische Frage: Warum ist man kategorisch verpflichtet, etwas (nicht) zu tun?‘</a:t>
            </a:r>
          </a:p>
          <a:p>
            <a:pPr marL="0" indent="0">
              <a:spcBef>
                <a:spcPts val="0"/>
              </a:spcBef>
              <a:buNone/>
            </a:pPr>
            <a:endParaRPr lang="de-DE" sz="2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de-DE" sz="2400" dirty="0" smtClean="0"/>
              <a:t>Begründungsbasis: Rationalität, Wechselseitigkeit</a:t>
            </a:r>
          </a:p>
          <a:p>
            <a:pPr marL="0" indent="0">
              <a:spcBef>
                <a:spcPts val="0"/>
              </a:spcBef>
              <a:buNone/>
            </a:pPr>
            <a:endParaRPr lang="de-DE" sz="2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de-DE" sz="2000" dirty="0" smtClean="0"/>
              <a:t>							(Horster 2004)</a:t>
            </a:r>
            <a:endParaRPr lang="de-DE" sz="20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Moralische Normen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5104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71600" y="1844824"/>
            <a:ext cx="2260578" cy="2952328"/>
          </a:xfrm>
          <a:prstGeom prst="rect">
            <a:avLst/>
          </a:prstGeom>
          <a:noFill/>
        </p:spPr>
      </p:pic>
      <p:sp>
        <p:nvSpPr>
          <p:cNvPr id="5" name="Rechteck 4"/>
          <p:cNvSpPr/>
          <p:nvPr/>
        </p:nvSpPr>
        <p:spPr>
          <a:xfrm>
            <a:off x="827584" y="5013176"/>
            <a:ext cx="2504211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dirty="0" smtClean="0"/>
              <a:t> </a:t>
            </a:r>
            <a:r>
              <a:rPr lang="de-DE" sz="2000" dirty="0" smtClean="0"/>
              <a:t>Lawrence Kohlberg </a:t>
            </a:r>
          </a:p>
          <a:p>
            <a:pPr algn="ctr"/>
            <a:r>
              <a:rPr lang="de-DE" sz="2000" dirty="0" smtClean="0"/>
              <a:t>1927 – 1987</a:t>
            </a:r>
          </a:p>
          <a:p>
            <a:pPr algn="ctr"/>
            <a:endParaRPr lang="de-DE" sz="900" dirty="0" smtClean="0"/>
          </a:p>
          <a:p>
            <a:pPr algn="ctr"/>
            <a:r>
              <a:rPr lang="de-DE" sz="900" dirty="0" smtClean="0"/>
              <a:t>Bild: Wikipedia</a:t>
            </a:r>
            <a:endParaRPr lang="de-DE" sz="900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Lawrence Kohlberg: Das moralische Urteil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3995936" y="242088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400" dirty="0" smtClean="0"/>
              <a:t>Das Verständnis für die Frage, warum es wichtig ist , dass Menschen etwas (nicht) tun sollen, entwickelt sich im Laufe der Kindheit und Jugend</a:t>
            </a: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67544" y="1988840"/>
            <a:ext cx="8266120" cy="439248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None/>
            </a:pPr>
            <a:r>
              <a:rPr lang="de-DE" sz="2400" i="1" u="sng" dirty="0" smtClean="0"/>
              <a:t>Kohlbergs zentrale Forschungsfragen: 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endParaRPr lang="de-DE" sz="24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de-DE" sz="2400" dirty="0" smtClean="0"/>
              <a:t>Wie entwickeln sich moralische Begründungsstrukturen?</a:t>
            </a:r>
          </a:p>
          <a:p>
            <a:pPr>
              <a:lnSpc>
                <a:spcPct val="90000"/>
              </a:lnSpc>
              <a:spcBef>
                <a:spcPts val="0"/>
              </a:spcBef>
              <a:buNone/>
            </a:pPr>
            <a:r>
              <a:rPr lang="de-DE" sz="2400" dirty="0" smtClean="0"/>
              <a:t> 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de-DE" sz="2400" dirty="0" smtClean="0"/>
              <a:t>Gibt es eine Entwicklungslogik des moralischen Denkens?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de-DE" sz="24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de-DE" sz="2400" dirty="0" smtClean="0"/>
              <a:t>Wie können Begründungen, die eine Person für oder gegen eine moralische Norm geltend macht, wissenschaftlich erfasst werden?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Kohlberg: Das moralische Urteil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916832"/>
            <a:ext cx="8503920" cy="4572000"/>
          </a:xfrm>
        </p:spPr>
        <p:txBody>
          <a:bodyPr>
            <a:normAutofit/>
          </a:bodyPr>
          <a:lstStyle/>
          <a:p>
            <a:pPr marL="0">
              <a:lnSpc>
                <a:spcPct val="90000"/>
              </a:lnSpc>
              <a:spcBef>
                <a:spcPts val="0"/>
              </a:spcBef>
              <a:buNone/>
            </a:pPr>
            <a:r>
              <a:rPr lang="de-DE" sz="2400" dirty="0" smtClean="0"/>
              <a:t>Kohlberg: Begründungen von Normen können am besten anlässlich moralischer Geschichten und Dilemmata studiert werden</a:t>
            </a:r>
          </a:p>
          <a:p>
            <a:pPr marL="0">
              <a:lnSpc>
                <a:spcPct val="90000"/>
              </a:lnSpc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lnSpc>
                <a:spcPct val="90000"/>
              </a:lnSpc>
              <a:spcBef>
                <a:spcPts val="0"/>
              </a:spcBef>
              <a:buNone/>
            </a:pPr>
            <a:r>
              <a:rPr lang="de-DE" sz="2400" dirty="0" smtClean="0"/>
              <a:t>Solche Dilemmata sind in allen Lebensbereichen zu finden: </a:t>
            </a:r>
          </a:p>
          <a:p>
            <a:pPr marL="0">
              <a:lnSpc>
                <a:spcPct val="90000"/>
              </a:lnSpc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lnSpc>
                <a:spcPct val="90000"/>
              </a:lnSpc>
              <a:spcBef>
                <a:spcPts val="0"/>
              </a:spcBef>
              <a:buNone/>
            </a:pPr>
            <a:r>
              <a:rPr lang="de-DE" sz="2400" dirty="0" smtClean="0"/>
              <a:t>Darf man in Ausnahmesituationen stehlen? Darf man jemandem Schmerzen androhen um ein Leben zu retten? Sollte Sterbehilfe erlaubt sein? etc.</a:t>
            </a:r>
          </a:p>
          <a:p>
            <a:pPr marL="0">
              <a:lnSpc>
                <a:spcPct val="90000"/>
              </a:lnSpc>
              <a:spcBef>
                <a:spcPts val="0"/>
              </a:spcBef>
              <a:buNone/>
            </a:pPr>
            <a:r>
              <a:rPr lang="de-DE" sz="2000" dirty="0" smtClean="0"/>
              <a:t>						</a:t>
            </a:r>
          </a:p>
          <a:p>
            <a:pPr marL="0">
              <a:lnSpc>
                <a:spcPct val="90000"/>
              </a:lnSpc>
              <a:spcBef>
                <a:spcPts val="0"/>
              </a:spcBef>
              <a:buNone/>
            </a:pPr>
            <a:endParaRPr lang="de-DE" sz="2000" dirty="0" smtClean="0"/>
          </a:p>
          <a:p>
            <a:pPr marL="0">
              <a:lnSpc>
                <a:spcPct val="90000"/>
              </a:lnSpc>
              <a:spcBef>
                <a:spcPts val="0"/>
              </a:spcBef>
              <a:buNone/>
            </a:pPr>
            <a:endParaRPr lang="de-DE" sz="2000" dirty="0" smtClean="0"/>
          </a:p>
          <a:p>
            <a:pPr marL="0">
              <a:lnSpc>
                <a:spcPct val="90000"/>
              </a:lnSpc>
              <a:spcBef>
                <a:spcPts val="0"/>
              </a:spcBef>
              <a:buNone/>
            </a:pPr>
            <a:r>
              <a:rPr lang="de-DE" sz="2000" dirty="0" smtClean="0"/>
              <a:t>						(Oerter/Montada 1998)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Kohlberg: Das moralische Urteil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772816"/>
            <a:ext cx="8503920" cy="4572000"/>
          </a:xfrm>
        </p:spPr>
        <p:txBody>
          <a:bodyPr>
            <a:normAutofit/>
          </a:bodyPr>
          <a:lstStyle/>
          <a:p>
            <a:pPr marL="0">
              <a:lnSpc>
                <a:spcPct val="90000"/>
              </a:lnSpc>
              <a:spcBef>
                <a:spcPts val="0"/>
              </a:spcBef>
              <a:buNone/>
            </a:pPr>
            <a:r>
              <a:rPr lang="de-DE" sz="2400" dirty="0" smtClean="0"/>
              <a:t>Kohlberg legte Menschen unterschiedlichen Alters ausgewählte Dilemmata vor und befragte sie zu ihrer Meinung</a:t>
            </a:r>
          </a:p>
          <a:p>
            <a:pPr marL="0">
              <a:lnSpc>
                <a:spcPct val="90000"/>
              </a:lnSpc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lnSpc>
                <a:spcPct val="90000"/>
              </a:lnSpc>
              <a:spcBef>
                <a:spcPts val="0"/>
              </a:spcBef>
              <a:buNone/>
            </a:pPr>
            <a:r>
              <a:rPr lang="de-DE" sz="2400" dirty="0" smtClean="0"/>
              <a:t>Bei der Auswertung dieser Interviews interessierte er sich besonders für die Begründungen und Argumente, die die Probanden ihren moralischen Entscheidungen zugrunde legten</a:t>
            </a:r>
          </a:p>
          <a:p>
            <a:pPr marL="0">
              <a:lnSpc>
                <a:spcPct val="90000"/>
              </a:lnSpc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lnSpc>
                <a:spcPct val="90000"/>
              </a:lnSpc>
              <a:spcBef>
                <a:spcPts val="0"/>
              </a:spcBef>
              <a:buNone/>
            </a:pPr>
            <a:r>
              <a:rPr lang="de-DE" sz="2400" dirty="0" smtClean="0"/>
              <a:t>Er erkannte drei Niveaus mit je zwei Stufen der Entwicklung</a:t>
            </a:r>
          </a:p>
          <a:p>
            <a:pPr marL="0">
              <a:lnSpc>
                <a:spcPct val="90000"/>
              </a:lnSpc>
              <a:spcBef>
                <a:spcPts val="0"/>
              </a:spcBef>
              <a:buNone/>
            </a:pPr>
            <a:endParaRPr lang="de-DE" sz="2400" dirty="0" smtClean="0"/>
          </a:p>
          <a:p>
            <a:pPr marL="0" lvl="0">
              <a:lnSpc>
                <a:spcPct val="90000"/>
              </a:lnSpc>
              <a:spcBef>
                <a:spcPts val="0"/>
              </a:spcBef>
              <a:buClr>
                <a:srgbClr val="D16349"/>
              </a:buClr>
              <a:buNone/>
            </a:pPr>
            <a:r>
              <a:rPr lang="de-DE" sz="2000" dirty="0" smtClean="0">
                <a:solidFill>
                  <a:prstClr val="black"/>
                </a:solidFill>
              </a:rPr>
              <a:t>						</a:t>
            </a:r>
          </a:p>
          <a:p>
            <a:pPr marL="0" lvl="0">
              <a:lnSpc>
                <a:spcPct val="90000"/>
              </a:lnSpc>
              <a:spcBef>
                <a:spcPts val="0"/>
              </a:spcBef>
              <a:buClr>
                <a:srgbClr val="D16349"/>
              </a:buClr>
              <a:buNone/>
            </a:pPr>
            <a:r>
              <a:rPr lang="de-DE" sz="2000" dirty="0" smtClean="0">
                <a:solidFill>
                  <a:prstClr val="black"/>
                </a:solidFill>
              </a:rPr>
              <a:t>						(Oerter/Montada 1998)</a:t>
            </a:r>
            <a:endParaRPr lang="de-DE" sz="2400" dirty="0" smtClean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Kohlberg: Das moralische Urteil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elle 19"/>
          <p:cNvGraphicFramePr>
            <a:graphicFrameLocks noGrp="1"/>
          </p:cNvGraphicFramePr>
          <p:nvPr/>
        </p:nvGraphicFramePr>
        <p:xfrm>
          <a:off x="395536" y="332656"/>
          <a:ext cx="8424936" cy="5888396"/>
        </p:xfrm>
        <a:graphic>
          <a:graphicData uri="http://schemas.openxmlformats.org/drawingml/2006/table">
            <a:tbl>
              <a:tblPr/>
              <a:tblGrid>
                <a:gridCol w="2592288"/>
                <a:gridCol w="5832648"/>
              </a:tblGrid>
              <a:tr h="1936568">
                <a:tc>
                  <a:txBody>
                    <a:bodyPr/>
                    <a:lstStyle/>
                    <a:p>
                      <a:pPr marL="355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b="0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  <a:p>
                      <a:pPr marL="355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b="0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  <a:p>
                      <a:pPr marL="355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2000" b="0" i="1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Präkonventionelle Moral</a:t>
                      </a:r>
                      <a:endParaRPr lang="de-DE" sz="2000" b="0" i="1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</a:txBody>
                  <a:tcPr marL="36221" marR="36221" marT="45276" marB="45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556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b="0" dirty="0" smtClean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  <a:p>
                      <a:pPr marL="3556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Stufe </a:t>
                      </a:r>
                      <a:r>
                        <a:rPr lang="de-DE" sz="1800" b="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1: </a:t>
                      </a:r>
                      <a:r>
                        <a:rPr lang="de-DE" sz="1800" b="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Orientierung </a:t>
                      </a:r>
                      <a:r>
                        <a:rPr lang="de-DE" sz="1800" b="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an Belohnung und Bestrafung</a:t>
                      </a:r>
                    </a:p>
                    <a:p>
                      <a:pPr marL="3556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b="0" dirty="0" smtClean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  <a:p>
                      <a:pPr marL="3556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b="0" dirty="0" smtClean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  <a:p>
                      <a:pPr marL="3556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Stufe </a:t>
                      </a:r>
                      <a:r>
                        <a:rPr lang="de-DE" sz="1800" b="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2: Orientierung an ‚wie du mir, so ich dir‘</a:t>
                      </a:r>
                    </a:p>
                  </a:txBody>
                  <a:tcPr marL="36221" marR="36221" marT="45276" marB="4527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951864">
                <a:tc>
                  <a:txBody>
                    <a:bodyPr/>
                    <a:lstStyle/>
                    <a:p>
                      <a:pPr marL="355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 </a:t>
                      </a:r>
                    </a:p>
                    <a:p>
                      <a:pPr marL="355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b="0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  <a:p>
                      <a:pPr marL="355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b="0" dirty="0" smtClean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  <a:p>
                      <a:pPr marL="355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2000" b="0" i="1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Konventionelle Moral</a:t>
                      </a:r>
                      <a:endParaRPr lang="de-DE" sz="2000" b="0" i="1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</a:txBody>
                  <a:tcPr marL="36221" marR="36221" marT="45276" marB="45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556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b="0" dirty="0" smtClean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  <a:p>
                      <a:pPr marL="3556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Stufe </a:t>
                      </a:r>
                      <a:r>
                        <a:rPr lang="de-DE" sz="1800" b="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3: Orientierung am sozialen Nahfeld</a:t>
                      </a:r>
                    </a:p>
                    <a:p>
                      <a:pPr marL="3556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b="0" dirty="0" smtClean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  <a:p>
                      <a:pPr marL="3556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b="0" dirty="0" smtClean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  <a:p>
                      <a:pPr marL="3556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Stufe </a:t>
                      </a:r>
                      <a:r>
                        <a:rPr lang="de-DE" sz="1800" b="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4: Orientierung </a:t>
                      </a:r>
                      <a:r>
                        <a:rPr lang="de-DE" sz="1800" b="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an bestehenden</a:t>
                      </a:r>
                      <a:r>
                        <a:rPr lang="de-DE" sz="1800" b="0" baseline="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 </a:t>
                      </a:r>
                      <a:r>
                        <a:rPr lang="de-DE" sz="1800" b="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Gesetzen</a:t>
                      </a:r>
                      <a:endParaRPr lang="de-DE" sz="1800" b="0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</a:txBody>
                  <a:tcPr marL="36221" marR="36221" marT="45276" marB="4527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999964">
                <a:tc>
                  <a:txBody>
                    <a:bodyPr/>
                    <a:lstStyle/>
                    <a:p>
                      <a:pPr marL="355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 </a:t>
                      </a:r>
                    </a:p>
                    <a:p>
                      <a:pPr marL="355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b="0" dirty="0" smtClean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  <a:p>
                      <a:pPr marL="355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2000" b="0" i="1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Postkonventionelle Moral</a:t>
                      </a:r>
                      <a:endParaRPr lang="de-DE" sz="2000" b="0" i="1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</a:txBody>
                  <a:tcPr marL="36221" marR="36221" marT="45276" marB="452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556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b="0" dirty="0" smtClean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  <a:p>
                      <a:pPr marL="3556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Stufe </a:t>
                      </a:r>
                      <a:r>
                        <a:rPr lang="de-DE" sz="1800" b="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5: Orientierung an </a:t>
                      </a:r>
                      <a:r>
                        <a:rPr lang="de-DE" sz="1800" b="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Vertragsprinzipien</a:t>
                      </a:r>
                      <a:endParaRPr lang="de-DE" sz="1800" b="0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  <a:p>
                      <a:pPr marL="3556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b="0" dirty="0" smtClean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  <a:p>
                      <a:pPr marL="3556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1800" b="0" dirty="0" smtClean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  <a:p>
                      <a:pPr marL="3556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DE" sz="1800" b="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Stufe </a:t>
                      </a:r>
                      <a:r>
                        <a:rPr lang="de-DE" sz="1800" b="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6: Orientierung </a:t>
                      </a:r>
                      <a:r>
                        <a:rPr lang="de-DE" sz="1800" b="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an</a:t>
                      </a:r>
                      <a:r>
                        <a:rPr lang="de-DE" sz="1800" b="0" baseline="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 </a:t>
                      </a:r>
                      <a:r>
                        <a:rPr lang="de-DE" sz="1800" b="0" dirty="0" smtClean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Times New Roman"/>
                        </a:rPr>
                        <a:t>übergeordneten Prinzipien</a:t>
                      </a:r>
                      <a:endParaRPr lang="de-DE" sz="1800" b="0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Times New Roman"/>
                      </a:endParaRPr>
                    </a:p>
                  </a:txBody>
                  <a:tcPr marL="36221" marR="36221" marT="45276" marB="45276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844824"/>
            <a:ext cx="8503920" cy="4572000"/>
          </a:xfrm>
        </p:spPr>
        <p:txBody>
          <a:bodyPr/>
          <a:lstStyle/>
          <a:p>
            <a:pPr>
              <a:buNone/>
            </a:pPr>
            <a:r>
              <a:rPr lang="de-DE" sz="2400" i="1" u="sng" dirty="0" smtClean="0"/>
              <a:t>Das präkonventionelle moralische Urteil</a:t>
            </a:r>
          </a:p>
          <a:p>
            <a:pPr>
              <a:buNone/>
            </a:pPr>
            <a:endParaRPr lang="de-DE" sz="2400" u="sng" dirty="0" smtClean="0"/>
          </a:p>
          <a:p>
            <a:r>
              <a:rPr lang="de-DE" sz="2400" i="1" dirty="0" smtClean="0"/>
              <a:t>Stufe 1</a:t>
            </a:r>
            <a:r>
              <a:rPr lang="de-DE" sz="2400" dirty="0" smtClean="0"/>
              <a:t>: Orientierung an Belohnung und Bestrafung     </a:t>
            </a:r>
          </a:p>
          <a:p>
            <a:pPr>
              <a:buNone/>
            </a:pPr>
            <a:r>
              <a:rPr lang="de-DE" sz="2400" dirty="0" smtClean="0"/>
              <a:t>	</a:t>
            </a:r>
            <a:r>
              <a:rPr lang="de-DE" sz="2000" dirty="0" smtClean="0"/>
              <a:t>(Bsp.: Man darf nicht stehlen, weil man sonst bestraft wird)</a:t>
            </a:r>
          </a:p>
          <a:p>
            <a:endParaRPr lang="de-DE" sz="2400" dirty="0" smtClean="0"/>
          </a:p>
          <a:p>
            <a:r>
              <a:rPr lang="de-DE" sz="2400" i="1" dirty="0" smtClean="0"/>
              <a:t>Stufe 2</a:t>
            </a:r>
            <a:r>
              <a:rPr lang="de-DE" sz="2400" dirty="0" smtClean="0"/>
              <a:t>: Orientierung an ‚wie du mir, so ich dir‘</a:t>
            </a:r>
          </a:p>
          <a:p>
            <a:pPr>
              <a:buNone/>
            </a:pPr>
            <a:r>
              <a:rPr lang="de-DE" sz="2400" dirty="0" smtClean="0"/>
              <a:t>	</a:t>
            </a:r>
            <a:r>
              <a:rPr lang="de-DE" sz="2000" dirty="0" smtClean="0"/>
              <a:t>(Bsp.: Man darf nicht stehlen, weil ich ja auch nicht will, dass mir etwas gestohlen wird)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Kohlberg: Das moralische Urteil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628800"/>
            <a:ext cx="8503920" cy="4572000"/>
          </a:xfrm>
        </p:spPr>
        <p:txBody>
          <a:bodyPr/>
          <a:lstStyle/>
          <a:p>
            <a:pPr>
              <a:buNone/>
            </a:pPr>
            <a:r>
              <a:rPr lang="de-DE" sz="2400" i="1" u="sng" dirty="0" smtClean="0"/>
              <a:t>Das konventionelle moralische Urteil</a:t>
            </a:r>
          </a:p>
          <a:p>
            <a:pPr>
              <a:buNone/>
            </a:pPr>
            <a:endParaRPr lang="de-DE" sz="2400" u="sng" dirty="0" smtClean="0"/>
          </a:p>
          <a:p>
            <a:r>
              <a:rPr lang="de-DE" sz="2400" i="1" dirty="0" smtClean="0"/>
              <a:t>Stufe</a:t>
            </a:r>
            <a:r>
              <a:rPr lang="de-DE" sz="2400" dirty="0" smtClean="0"/>
              <a:t> </a:t>
            </a:r>
            <a:r>
              <a:rPr lang="de-DE" sz="2400" i="1" dirty="0" smtClean="0"/>
              <a:t>3</a:t>
            </a:r>
            <a:r>
              <a:rPr lang="de-DE" sz="2400" dirty="0" smtClean="0"/>
              <a:t>: Orientierung an den moralischen Regeln und Normen des sozialen Nahefeldes                                         </a:t>
            </a:r>
          </a:p>
          <a:p>
            <a:pPr>
              <a:buNone/>
            </a:pPr>
            <a:r>
              <a:rPr lang="de-DE" sz="2400" dirty="0" smtClean="0"/>
              <a:t>	</a:t>
            </a:r>
            <a:r>
              <a:rPr lang="de-DE" sz="2000" dirty="0" smtClean="0"/>
              <a:t>(Bsp.: Ich bin in meiner Familie dazu erzogen worden, sowas Unanständiges wie Diebstahl nicht zu tun)</a:t>
            </a:r>
          </a:p>
          <a:p>
            <a:pPr>
              <a:buNone/>
            </a:pPr>
            <a:endParaRPr lang="de-DE" sz="2400" dirty="0" smtClean="0"/>
          </a:p>
          <a:p>
            <a:r>
              <a:rPr lang="de-DE" sz="2400" i="1" dirty="0" smtClean="0"/>
              <a:t>Stufe</a:t>
            </a:r>
            <a:r>
              <a:rPr lang="de-DE" sz="2400" dirty="0" smtClean="0"/>
              <a:t> </a:t>
            </a:r>
            <a:r>
              <a:rPr lang="de-DE" sz="2400" i="1" dirty="0" smtClean="0"/>
              <a:t>4</a:t>
            </a:r>
            <a:r>
              <a:rPr lang="de-DE" sz="2400" dirty="0" smtClean="0"/>
              <a:t>: Orientierung an bestehenden gesellschaftlichen Gesetzen</a:t>
            </a:r>
          </a:p>
          <a:p>
            <a:pPr>
              <a:buNone/>
            </a:pPr>
            <a:r>
              <a:rPr lang="de-DE" sz="2400" dirty="0" smtClean="0"/>
              <a:t>	</a:t>
            </a:r>
            <a:r>
              <a:rPr lang="de-DE" sz="2000" dirty="0" smtClean="0"/>
              <a:t>(Bsp.: Das Diebstahlverbot schützt und sichert unser gesellschaftliches Miteinander)</a:t>
            </a:r>
            <a:endParaRPr lang="de-DE" sz="20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Kohlberg: Das moralische Urteil</a:t>
            </a:r>
            <a:endParaRPr lang="de-DE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700808"/>
            <a:ext cx="8503920" cy="4572000"/>
          </a:xfrm>
        </p:spPr>
        <p:txBody>
          <a:bodyPr/>
          <a:lstStyle/>
          <a:p>
            <a:pPr>
              <a:buNone/>
            </a:pPr>
            <a:r>
              <a:rPr lang="de-DE" sz="2400" i="1" u="sng" dirty="0" smtClean="0"/>
              <a:t>Das postkonventionelle moralische Urteil</a:t>
            </a:r>
          </a:p>
          <a:p>
            <a:pPr>
              <a:buNone/>
            </a:pPr>
            <a:endParaRPr lang="de-DE" sz="2400" u="sng" dirty="0" smtClean="0"/>
          </a:p>
          <a:p>
            <a:pPr marL="355600"/>
            <a:r>
              <a:rPr lang="de-DE" sz="2400" i="1" dirty="0" smtClean="0">
                <a:solidFill>
                  <a:srgbClr val="000000"/>
                </a:solidFill>
                <a:ea typeface="Arial"/>
                <a:cs typeface="Times New Roman"/>
              </a:rPr>
              <a:t>Stufe 5</a:t>
            </a:r>
            <a:r>
              <a:rPr lang="de-DE" sz="2400" dirty="0" smtClean="0">
                <a:solidFill>
                  <a:srgbClr val="000000"/>
                </a:solidFill>
                <a:ea typeface="Arial"/>
                <a:cs typeface="Times New Roman"/>
              </a:rPr>
              <a:t>: Orientierung an universellen Vertragsprinzipien</a:t>
            </a:r>
          </a:p>
          <a:p>
            <a:pPr marL="355600">
              <a:buNone/>
            </a:pPr>
            <a:r>
              <a:rPr lang="de-DE" sz="2400" dirty="0" smtClean="0">
                <a:solidFill>
                  <a:srgbClr val="000000"/>
                </a:solidFill>
                <a:ea typeface="Arial"/>
                <a:cs typeface="Times New Roman"/>
              </a:rPr>
              <a:t>	</a:t>
            </a:r>
            <a:r>
              <a:rPr lang="de-DE" sz="2000" dirty="0" smtClean="0">
                <a:solidFill>
                  <a:srgbClr val="000000"/>
                </a:solidFill>
                <a:ea typeface="Arial"/>
                <a:cs typeface="Times New Roman"/>
              </a:rPr>
              <a:t>(Bsp.: Eigentum ist </a:t>
            </a:r>
            <a:r>
              <a:rPr lang="de-DE" sz="2000" dirty="0" smtClean="0">
                <a:solidFill>
                  <a:srgbClr val="000000"/>
                </a:solidFill>
                <a:ea typeface="Arial"/>
                <a:cs typeface="Times New Roman"/>
              </a:rPr>
              <a:t>ein universelles Recht, </a:t>
            </a:r>
            <a:r>
              <a:rPr lang="de-DE" sz="2000" dirty="0" smtClean="0">
                <a:solidFill>
                  <a:srgbClr val="000000"/>
                </a:solidFill>
                <a:ea typeface="Arial"/>
                <a:cs typeface="Times New Roman"/>
              </a:rPr>
              <a:t>auf das Menschen sich geeinigt haben</a:t>
            </a:r>
            <a:r>
              <a:rPr lang="de-DE" sz="2000" dirty="0" smtClean="0">
                <a:solidFill>
                  <a:srgbClr val="000000"/>
                </a:solidFill>
                <a:ea typeface="Arial"/>
                <a:cs typeface="Times New Roman"/>
              </a:rPr>
              <a:t>)</a:t>
            </a:r>
            <a:endParaRPr lang="de-DE" sz="2000" dirty="0" smtClean="0">
              <a:solidFill>
                <a:srgbClr val="000000"/>
              </a:solidFill>
              <a:ea typeface="Arial"/>
              <a:cs typeface="Times New Roman"/>
            </a:endParaRPr>
          </a:p>
          <a:p>
            <a:pPr marL="355600">
              <a:lnSpc>
                <a:spcPct val="100000"/>
              </a:lnSpc>
              <a:spcAft>
                <a:spcPts val="0"/>
              </a:spcAft>
              <a:buNone/>
            </a:pPr>
            <a:endParaRPr lang="de-DE" sz="2400" dirty="0" smtClean="0">
              <a:solidFill>
                <a:srgbClr val="000000"/>
              </a:solidFill>
              <a:ea typeface="Arial"/>
              <a:cs typeface="Times New Roman"/>
            </a:endParaRPr>
          </a:p>
          <a:p>
            <a:pPr marL="355600">
              <a:lnSpc>
                <a:spcPct val="100000"/>
              </a:lnSpc>
              <a:spcAft>
                <a:spcPts val="0"/>
              </a:spcAft>
            </a:pPr>
            <a:r>
              <a:rPr lang="de-DE" sz="2400" i="1" dirty="0" smtClean="0">
                <a:solidFill>
                  <a:srgbClr val="000000"/>
                </a:solidFill>
                <a:ea typeface="Arial"/>
                <a:cs typeface="Times New Roman"/>
              </a:rPr>
              <a:t>Stufe 6</a:t>
            </a:r>
            <a:r>
              <a:rPr lang="de-DE" sz="2400" dirty="0" smtClean="0">
                <a:solidFill>
                  <a:srgbClr val="000000"/>
                </a:solidFill>
                <a:ea typeface="Arial"/>
                <a:cs typeface="Times New Roman"/>
              </a:rPr>
              <a:t>: Orientierung an universellen, übergeordneten moralischen Prinzipien</a:t>
            </a:r>
          </a:p>
          <a:p>
            <a:pPr marL="355600">
              <a:lnSpc>
                <a:spcPct val="100000"/>
              </a:lnSpc>
              <a:spcAft>
                <a:spcPts val="0"/>
              </a:spcAft>
              <a:buNone/>
            </a:pPr>
            <a:r>
              <a:rPr lang="de-DE" sz="2400" dirty="0" smtClean="0">
                <a:solidFill>
                  <a:srgbClr val="000000"/>
                </a:solidFill>
                <a:ea typeface="Arial"/>
                <a:cs typeface="Times New Roman"/>
              </a:rPr>
              <a:t>	</a:t>
            </a:r>
            <a:r>
              <a:rPr lang="de-DE" sz="2000" dirty="0" smtClean="0">
                <a:solidFill>
                  <a:srgbClr val="000000"/>
                </a:solidFill>
                <a:ea typeface="Arial"/>
                <a:cs typeface="Times New Roman"/>
              </a:rPr>
              <a:t>(Bsp.: Der Grundsatz, so zu handeln, dass die Maxime des Willens jederzeit Prinzip einer allgemeinen Gesetzgebung sein könnte, schließt Diebstahl aus)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Kohlberg: Das moralische Urteil</a:t>
            </a:r>
            <a:endParaRPr lang="de-DE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23528" y="1772816"/>
            <a:ext cx="8503920" cy="4572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Mit Kindern und Jugendlichen sollte man über moralische Regeln und Normen mithilfe von Geschichten oder anlässlich konkreter Probleme diskutieren</a:t>
            </a:r>
          </a:p>
          <a:p>
            <a:pPr>
              <a:spcBef>
                <a:spcPts val="0"/>
              </a:spcBef>
              <a:buNone/>
            </a:pPr>
            <a:endParaRPr lang="de-DE" sz="2400" dirty="0" smtClean="0"/>
          </a:p>
          <a:p>
            <a:pPr>
              <a:spcBef>
                <a:spcPts val="0"/>
              </a:spcBef>
              <a:buNone/>
            </a:pPr>
            <a:r>
              <a:rPr lang="de-DE" sz="2400" i="1" u="sng" dirty="0" smtClean="0"/>
              <a:t>Zwei pädagogische Möglichkeiten:</a:t>
            </a:r>
          </a:p>
          <a:p>
            <a:pPr>
              <a:spcBef>
                <a:spcPts val="0"/>
              </a:spcBef>
            </a:pPr>
            <a:endParaRPr lang="de-DE" sz="2400" dirty="0" smtClean="0"/>
          </a:p>
          <a:p>
            <a:pPr marL="514350" indent="-514350">
              <a:spcBef>
                <a:spcPts val="0"/>
              </a:spcBef>
              <a:buNone/>
            </a:pPr>
            <a:r>
              <a:rPr lang="de-DE" sz="2400" dirty="0" smtClean="0"/>
              <a:t>1.	Man erfährt etwas über den Entwicklungsstand des moralischen Denkens eines Heranwachsenden</a:t>
            </a:r>
          </a:p>
          <a:p>
            <a:pPr marL="514350" indent="-514350">
              <a:spcBef>
                <a:spcPts val="0"/>
              </a:spcBef>
              <a:buNone/>
            </a:pPr>
            <a:endParaRPr lang="de-DE" sz="2400" dirty="0" smtClean="0"/>
          </a:p>
          <a:p>
            <a:pPr marL="514350" indent="-514350">
              <a:spcBef>
                <a:spcPts val="0"/>
              </a:spcBef>
              <a:buNone/>
            </a:pPr>
            <a:r>
              <a:rPr lang="de-DE" sz="2400" dirty="0" smtClean="0"/>
              <a:t>2. 	Man kann das moralische Denken von Heranwachsenden zur Weiterentwicklung stimulieren </a:t>
            </a:r>
            <a:endParaRPr lang="de-DE" sz="24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Anwendungen</a:t>
            </a:r>
            <a:endParaRPr lang="de-DE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67544" y="1988840"/>
            <a:ext cx="8424936" cy="4392488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Wertekonflikte stimulieren das moralische Denken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Moraldiskussionen gelingen am besten in gerechten, anerkennenden Gemeinschaften (Just Communities) mit einem Klima des Vertrauens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Moralerziehung darf keine Indoktrination sein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000" dirty="0" smtClean="0"/>
              <a:t>			</a:t>
            </a:r>
          </a:p>
          <a:p>
            <a:pPr marL="0">
              <a:spcBef>
                <a:spcPts val="0"/>
              </a:spcBef>
              <a:buNone/>
            </a:pPr>
            <a:r>
              <a:rPr lang="de-DE" sz="2000" dirty="0" smtClean="0"/>
              <a:t>					</a:t>
            </a:r>
          </a:p>
          <a:p>
            <a:pPr marL="0">
              <a:spcBef>
                <a:spcPts val="0"/>
              </a:spcBef>
              <a:buNone/>
            </a:pPr>
            <a:r>
              <a:rPr lang="de-DE" sz="2000" dirty="0" smtClean="0"/>
              <a:t>					          (Oser 2007, Garz 2008)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Anwendungen</a:t>
            </a:r>
            <a:endParaRPr lang="de-DE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Anwendungen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23528" y="1844824"/>
            <a:ext cx="8503920" cy="4572000"/>
          </a:xfrm>
        </p:spPr>
        <p:txBody>
          <a:bodyPr>
            <a:normAutofit fontScale="92500" lnSpcReduction="10000"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600" dirty="0" smtClean="0"/>
              <a:t>Kinder und Jugendliche sind in Diskussionen am aktivsten, wenn sie mit echten Dilemmata aus ihrem Leben konfrontiert werden</a:t>
            </a:r>
          </a:p>
          <a:p>
            <a:pPr>
              <a:spcBef>
                <a:spcPts val="0"/>
              </a:spcBef>
              <a:buNone/>
            </a:pPr>
            <a:endParaRPr lang="de-DE" sz="2600" dirty="0" smtClean="0"/>
          </a:p>
          <a:p>
            <a:pPr>
              <a:spcBef>
                <a:spcPts val="0"/>
              </a:spcBef>
              <a:buNone/>
            </a:pPr>
            <a:r>
              <a:rPr lang="de-DE" sz="2600" i="1" u="sng" dirty="0" smtClean="0"/>
              <a:t>Mechanismus einer Stufentransformation (Oser 2007):</a:t>
            </a:r>
          </a:p>
          <a:p>
            <a:pPr>
              <a:lnSpc>
                <a:spcPct val="60000"/>
              </a:lnSpc>
              <a:spcBef>
                <a:spcPts val="0"/>
              </a:spcBef>
              <a:buNone/>
            </a:pPr>
            <a:endParaRPr lang="de-DE" sz="2600" dirty="0" smtClean="0"/>
          </a:p>
          <a:p>
            <a:pPr>
              <a:spcBef>
                <a:spcPts val="0"/>
              </a:spcBef>
            </a:pPr>
            <a:r>
              <a:rPr lang="de-DE" sz="2600" dirty="0" smtClean="0"/>
              <a:t>Neue Elemente in einer Diskussion brechen eine vorhandene Stufenstruktur auf</a:t>
            </a:r>
          </a:p>
          <a:p>
            <a:pPr>
              <a:spcBef>
                <a:spcPts val="0"/>
              </a:spcBef>
            </a:pPr>
            <a:endParaRPr lang="de-DE" sz="2600" dirty="0" smtClean="0"/>
          </a:p>
          <a:p>
            <a:pPr>
              <a:spcBef>
                <a:spcPts val="0"/>
              </a:spcBef>
            </a:pPr>
            <a:r>
              <a:rPr lang="de-DE" sz="2600" dirty="0" smtClean="0"/>
              <a:t>Dies bewirkt den Aufbau einer neuen, komplexeren Struktur</a:t>
            </a:r>
          </a:p>
          <a:p>
            <a:pPr>
              <a:spcBef>
                <a:spcPts val="0"/>
              </a:spcBef>
              <a:buNone/>
            </a:pPr>
            <a:endParaRPr lang="de-DE" sz="2600" dirty="0" smtClean="0"/>
          </a:p>
          <a:p>
            <a:pPr>
              <a:spcBef>
                <a:spcPts val="0"/>
              </a:spcBef>
            </a:pPr>
            <a:r>
              <a:rPr lang="de-DE" sz="2600" dirty="0" smtClean="0"/>
              <a:t>In der neuen Struktur sind die neuen Elemente eingefügt</a:t>
            </a:r>
            <a:endParaRPr lang="de-DE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Verwendete Literatur und Lesetipps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23528" y="1700808"/>
            <a:ext cx="8503920" cy="45720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de-DE" cap="small" dirty="0" smtClean="0"/>
              <a:t>Döbert R, Habermas J, Nunner-Winkler G (1989) Entwicklung des Ichs. </a:t>
            </a:r>
            <a:r>
              <a:rPr lang="de-DE" cap="small" dirty="0" err="1" smtClean="0"/>
              <a:t>Athenaeum</a:t>
            </a:r>
            <a:r>
              <a:rPr lang="de-DE" cap="small" dirty="0" smtClean="0"/>
              <a:t> Verlag, Bodenheim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de-DE" cap="small" dirty="0" smtClean="0"/>
              <a:t>Edelstein W, Nunner-Winkler G, Noam G (</a:t>
            </a:r>
            <a:r>
              <a:rPr lang="de-DE" cap="small" dirty="0" err="1" smtClean="0"/>
              <a:t>Hrsg</a:t>
            </a:r>
            <a:r>
              <a:rPr lang="de-DE" cap="small" dirty="0" smtClean="0"/>
              <a:t>) (1993) Moral und Person. Suhrkamp, Frankfurt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de-DE" cap="small" dirty="0" smtClean="0"/>
              <a:t>Garz, D (2008) Sozialpsychologische Entwicklungstheorien: Von Mead, Piaget und Kohlberg bis zur Gegenwart. VS, Wiesbaden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de-DE" cap="small" dirty="0" smtClean="0"/>
              <a:t>Horster D (2004) Was soll ich tun? Moral im 21. Jahrhundert. Reclam, Leipzig</a:t>
            </a:r>
            <a:endParaRPr lang="de-DE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de-DE" cap="small" dirty="0" smtClean="0"/>
              <a:t>Kohlberg L (1995) Die Psychologie der Moralentwicklung. Suhrkamp, Frankfurt</a:t>
            </a:r>
            <a:endParaRPr lang="de-DE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cap="small" dirty="0" smtClean="0"/>
              <a:t>Oerter R, Montada L (Hrsg) </a:t>
            </a:r>
            <a:r>
              <a:rPr lang="de-DE" cap="small" dirty="0" smtClean="0"/>
              <a:t>(1998) Entwicklungspsychologie. Beltz, Weinheim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de-DE" cap="small" dirty="0" smtClean="0"/>
              <a:t>Oser F (2007) Aus Fehlern lernen. In: </a:t>
            </a:r>
            <a:r>
              <a:rPr lang="de-DE" cap="small" dirty="0" err="1" smtClean="0"/>
              <a:t>Göhlich</a:t>
            </a:r>
            <a:r>
              <a:rPr lang="de-DE" cap="small" dirty="0" smtClean="0"/>
              <a:t> M, Wulf C, </a:t>
            </a:r>
            <a:r>
              <a:rPr lang="de-DE" cap="small" dirty="0" err="1" smtClean="0"/>
              <a:t>Zirfas</a:t>
            </a:r>
            <a:r>
              <a:rPr lang="de-DE" cap="small" dirty="0" smtClean="0"/>
              <a:t> J (</a:t>
            </a:r>
            <a:r>
              <a:rPr lang="de-DE" cap="small" dirty="0" err="1" smtClean="0"/>
              <a:t>Hrsg</a:t>
            </a:r>
            <a:r>
              <a:rPr lang="de-DE" cap="small" dirty="0" smtClean="0"/>
              <a:t>) Pädagogische Theorien des Lernens. Beltz Verlag, Weinheim/Basel, S 203-212</a:t>
            </a:r>
            <a:endParaRPr lang="de-DE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ronus">
  <a:themeElements>
    <a:clrScheme name="Cronus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ronus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ronus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607</Words>
  <Application>Microsoft Office PowerPoint</Application>
  <PresentationFormat>Bildschirmpräsentation (4:3)</PresentationFormat>
  <Paragraphs>132</Paragraphs>
  <Slides>14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Cronus</vt:lpstr>
      <vt:lpstr>Die Entwicklungstheorie des moralischen Denkens von Lawrence Kohlberg</vt:lpstr>
      <vt:lpstr>Moralische Normen</vt:lpstr>
      <vt:lpstr>Lawrence Kohlberg: Das moralische Urteil</vt:lpstr>
      <vt:lpstr>Kohlberg: Das moralische Urteil</vt:lpstr>
      <vt:lpstr>Kohlberg: Das moralische Urteil</vt:lpstr>
      <vt:lpstr>Kohlberg: Das moralische Urteil</vt:lpstr>
      <vt:lpstr>Folie 7</vt:lpstr>
      <vt:lpstr>Kohlberg: Das moralische Urteil</vt:lpstr>
      <vt:lpstr>Kohlberg: Das moralische Urteil</vt:lpstr>
      <vt:lpstr>Kohlberg: Das moralische Urteil</vt:lpstr>
      <vt:lpstr>Anwendungen</vt:lpstr>
      <vt:lpstr>Anwendungen</vt:lpstr>
      <vt:lpstr>Anwendungen</vt:lpstr>
      <vt:lpstr>Verwendete Literatur und Lesetipps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Entwicklung des moralischen Denkens</dc:title>
  <dc:creator>User</dc:creator>
  <cp:lastModifiedBy>User</cp:lastModifiedBy>
  <cp:revision>41</cp:revision>
  <dcterms:created xsi:type="dcterms:W3CDTF">2015-05-06T17:21:33Z</dcterms:created>
  <dcterms:modified xsi:type="dcterms:W3CDTF">2018-05-10T12:40:26Z</dcterms:modified>
</cp:coreProperties>
</file>