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94" r:id="rId3"/>
    <p:sldId id="295" r:id="rId4"/>
    <p:sldId id="287" r:id="rId5"/>
    <p:sldId id="314" r:id="rId6"/>
    <p:sldId id="316" r:id="rId7"/>
    <p:sldId id="296" r:id="rId8"/>
    <p:sldId id="288" r:id="rId9"/>
    <p:sldId id="298" r:id="rId10"/>
    <p:sldId id="299" r:id="rId11"/>
    <p:sldId id="293" r:id="rId12"/>
    <p:sldId id="297" r:id="rId13"/>
    <p:sldId id="300" r:id="rId14"/>
    <p:sldId id="317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699B4-E492-4750-8144-8DE5F0B86D1E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DEB2C-CC3D-4C24-B7DF-F83E4AA079C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95175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569B95-4BCD-42DF-8819-C53A817CA4EE}" type="slidenum">
              <a:rPr lang="de-DE"/>
              <a:pPr/>
              <a:t>9</a:t>
            </a:fld>
            <a:endParaRPr lang="de-DE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3AD2B80-381D-4F14-AF79-4A7B7989491F}" type="slidenum">
              <a:rPr lang="de-DE"/>
              <a:pPr/>
              <a:t>10</a:t>
            </a:fld>
            <a:endParaRPr lang="de-DE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A88341-78E8-4E34-93D4-AA49C5110722}" type="slidenum">
              <a:rPr lang="de-DE"/>
              <a:pPr/>
              <a:t>12</a:t>
            </a:fld>
            <a:endParaRPr lang="de-DE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de-DE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F1D5B5C-88B1-4C31-9018-C4FACF23CE80}" type="datetimeFigureOut">
              <a:rPr lang="de-DE" smtClean="0"/>
              <a:pPr/>
              <a:t>27.07.2018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2996952"/>
            <a:ext cx="6400800" cy="1752600"/>
          </a:xfrm>
        </p:spPr>
        <p:txBody>
          <a:bodyPr>
            <a:normAutofit/>
          </a:bodyPr>
          <a:lstStyle/>
          <a:p>
            <a:endParaRPr lang="de-DE" sz="1800" dirty="0" smtClean="0"/>
          </a:p>
          <a:p>
            <a:endParaRPr lang="de-DE" sz="1800" dirty="0" smtClean="0"/>
          </a:p>
          <a:p>
            <a:r>
              <a:rPr lang="de-DE" sz="1800" dirty="0" smtClean="0"/>
              <a:t>Soziopod</a:t>
            </a:r>
            <a:endParaRPr lang="de-DE" sz="180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752600"/>
          </a:xfrm>
        </p:spPr>
        <p:txBody>
          <a:bodyPr>
            <a:normAutofit/>
          </a:bodyPr>
          <a:lstStyle/>
          <a:p>
            <a:r>
              <a:rPr lang="de-DE" sz="3700" dirty="0" smtClean="0"/>
              <a:t>George Herbert Mead:</a:t>
            </a:r>
            <a:br>
              <a:rPr lang="de-DE" sz="3700" dirty="0" smtClean="0"/>
            </a:br>
            <a:r>
              <a:rPr lang="de-DE" sz="3700" dirty="0" smtClean="0"/>
              <a:t>Gesellschaft, Identität</a:t>
            </a:r>
            <a:endParaRPr lang="de-DE" sz="3700" dirty="0"/>
          </a:p>
        </p:txBody>
      </p:sp>
    </p:spTree>
    <p:extLst>
      <p:ext uri="{BB962C8B-B14F-4D97-AF65-F5344CB8AC3E}">
        <p14:creationId xmlns:p14="http://schemas.microsoft.com/office/powerpoint/2010/main" xmlns="" val="26981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Gesellschaft, soziales Handeln, Identität</a:t>
            </a:r>
            <a:endParaRPr lang="de-DE" dirty="0"/>
          </a:p>
        </p:txBody>
      </p:sp>
      <p:sp>
        <p:nvSpPr>
          <p:cNvPr id="11" name="Inhaltsplatzhalter 10"/>
          <p:cNvSpPr>
            <a:spLocks noGrp="1"/>
          </p:cNvSpPr>
          <p:nvPr>
            <p:ph sz="half" idx="1"/>
          </p:nvPr>
        </p:nvSpPr>
        <p:spPr>
          <a:xfrm>
            <a:off x="539552" y="2060848"/>
            <a:ext cx="4038600" cy="4392488"/>
          </a:xfrm>
        </p:spPr>
        <p:txBody>
          <a:bodyPr/>
          <a:lstStyle/>
          <a:p>
            <a:pPr>
              <a:buNone/>
            </a:pPr>
            <a:r>
              <a:rPr lang="de-DE" i="1" u="sng" dirty="0" smtClean="0"/>
              <a:t>Forschungsgebiete:</a:t>
            </a:r>
          </a:p>
          <a:p>
            <a:pPr>
              <a:buNone/>
            </a:pPr>
            <a:endParaRPr lang="de-DE" i="1" u="sng" dirty="0" smtClean="0"/>
          </a:p>
          <a:p>
            <a:r>
              <a:rPr lang="de-DE" dirty="0" smtClean="0"/>
              <a:t>Philosophie</a:t>
            </a:r>
          </a:p>
          <a:p>
            <a:pPr>
              <a:lnSpc>
                <a:spcPts val="2000"/>
              </a:lnSpc>
              <a:spcBef>
                <a:spcPts val="0"/>
              </a:spcBef>
              <a:buNone/>
            </a:pPr>
            <a:endParaRPr lang="de-DE" dirty="0" smtClean="0"/>
          </a:p>
          <a:p>
            <a:r>
              <a:rPr lang="de-DE" dirty="0" smtClean="0"/>
              <a:t>Soziologie</a:t>
            </a:r>
          </a:p>
          <a:p>
            <a:pPr>
              <a:lnSpc>
                <a:spcPts val="2000"/>
              </a:lnSpc>
              <a:spcBef>
                <a:spcPts val="0"/>
              </a:spcBef>
              <a:buNone/>
            </a:pPr>
            <a:endParaRPr lang="de-DE" dirty="0" smtClean="0"/>
          </a:p>
          <a:p>
            <a:r>
              <a:rPr lang="de-DE" dirty="0" smtClean="0"/>
              <a:t>Identitätsforschung</a:t>
            </a:r>
          </a:p>
          <a:p>
            <a:pPr>
              <a:buNone/>
            </a:pPr>
            <a:endParaRPr lang="de-DE" dirty="0"/>
          </a:p>
        </p:txBody>
      </p:sp>
      <p:pic>
        <p:nvPicPr>
          <p:cNvPr id="1026" name="Picture 2" descr="https://upload.wikimedia.org/wikipedia/commons/0/01/George_Herbert_Me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44824"/>
            <a:ext cx="2376264" cy="2929158"/>
          </a:xfrm>
          <a:prstGeom prst="rect">
            <a:avLst/>
          </a:prstGeom>
          <a:noFill/>
        </p:spPr>
      </p:pic>
      <p:sp>
        <p:nvSpPr>
          <p:cNvPr id="13" name="Rechteck 12"/>
          <p:cNvSpPr/>
          <p:nvPr/>
        </p:nvSpPr>
        <p:spPr>
          <a:xfrm>
            <a:off x="5436096" y="4797152"/>
            <a:ext cx="28803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2200" dirty="0" smtClean="0"/>
          </a:p>
          <a:p>
            <a:pPr algn="ctr"/>
            <a:r>
              <a:rPr lang="de-DE" sz="2200" dirty="0" smtClean="0"/>
              <a:t>George Herbert Mead</a:t>
            </a:r>
          </a:p>
          <a:p>
            <a:pPr algn="ctr"/>
            <a:r>
              <a:rPr lang="de-DE" sz="2200" dirty="0" smtClean="0"/>
              <a:t>1863 – 1931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Gesellschaft, soziales Handeln, Identität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8503920" cy="4572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de-DE" sz="2400" i="1" u="sng" dirty="0" smtClean="0"/>
              <a:t>Rollenübernahme</a:t>
            </a:r>
          </a:p>
          <a:p>
            <a:pPr>
              <a:spcBef>
                <a:spcPts val="0"/>
              </a:spcBef>
              <a:buNone/>
            </a:pPr>
            <a:endParaRPr lang="de-DE" sz="2400" i="1" u="sng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Identitätsentwicklung bedeutet, die Perspektiven und Rollen anderer verstehen und einnehmen zu können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Wie sehen mich die anderen, welchen Part spiele ich auf welcher gesellschaftlichen Bühne?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400" dirty="0" smtClean="0"/>
              <a:t>Game und Play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Rollenübernahme bildet sich durch einen schrittweisen Sozialisationsprozess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Frühe Kindheit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8503920" cy="4464496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i="1" u="sng" dirty="0" smtClean="0"/>
              <a:t>Rollenübernahme in der frühen Kindheit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Säuglinge reagieren auf Gesten ihrer primären Bezugspersonen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Einstellungen, Haltungen, Intentionen, Gefühle können mit anderen Menschen geteilt werden</a:t>
            </a:r>
            <a:endParaRPr lang="de-DE" sz="2500" dirty="0"/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Primäre Bezugspersonen: ‚Signifikante Andere‘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503920" cy="446449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400" i="1" u="sng" dirty="0"/>
              <a:t>Rollenübernahme in der frühen Kindheit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Von </a:t>
            </a:r>
            <a:r>
              <a:rPr lang="de-DE" sz="2400" dirty="0"/>
              <a:t>Geburt an ermutigen Eltern ihr Kind, seine Erfahrungen mit ihren zu vergleichen und </a:t>
            </a:r>
            <a:r>
              <a:rPr lang="de-DE" sz="2400" dirty="0" smtClean="0"/>
              <a:t>abzustimmen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Dieser Austausch formt einen privilegierten Handlungsraum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Säuglinge lernen in diesem Raum, </a:t>
            </a:r>
            <a:r>
              <a:rPr lang="de-DE" sz="2400" dirty="0"/>
              <a:t>ihre eigenen Gefühle zu denen Anderer in Relation zu </a:t>
            </a:r>
            <a:r>
              <a:rPr lang="de-DE" sz="2400" dirty="0" smtClean="0"/>
              <a:t>bringen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Babys </a:t>
            </a:r>
            <a:r>
              <a:rPr lang="de-DE" sz="2400" dirty="0"/>
              <a:t>zeigen dabei von Geburt an Anzeichen von </a:t>
            </a:r>
            <a:r>
              <a:rPr lang="de-DE" sz="2400" dirty="0" smtClean="0"/>
              <a:t>Imitation </a:t>
            </a:r>
            <a:endParaRPr lang="de-DE" sz="24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Frühe Kindheit</a:t>
            </a:r>
          </a:p>
        </p:txBody>
      </p:sp>
    </p:spTree>
    <p:extLst>
      <p:ext uri="{BB962C8B-B14F-4D97-AF65-F5344CB8AC3E}">
        <p14:creationId xmlns:p14="http://schemas.microsoft.com/office/powerpoint/2010/main" xmlns="" val="1325425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503920" cy="4572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Face-</a:t>
            </a:r>
            <a:r>
              <a:rPr lang="de-DE" sz="2400" dirty="0" err="1" smtClean="0"/>
              <a:t>to</a:t>
            </a:r>
            <a:r>
              <a:rPr lang="de-DE" sz="2400" dirty="0" smtClean="0"/>
              <a:t>-</a:t>
            </a:r>
            <a:r>
              <a:rPr lang="de-DE" sz="2400" dirty="0" err="1" smtClean="0"/>
              <a:t>face</a:t>
            </a:r>
            <a:r>
              <a:rPr lang="de-DE" sz="2400" dirty="0" smtClean="0"/>
              <a:t>-Austausch: Kind und Bezugsperson imitieren </a:t>
            </a:r>
            <a:r>
              <a:rPr lang="de-DE" sz="2400" dirty="0"/>
              <a:t>sich gegenseitig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Timing, Stimmung, wird dem Kind immer deutlicher sichtbar 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Mienenspiel: Zeitlich </a:t>
            </a:r>
            <a:r>
              <a:rPr lang="de-DE" sz="2400" dirty="0"/>
              <a:t>und </a:t>
            </a:r>
            <a:r>
              <a:rPr lang="de-DE" sz="2400" dirty="0" smtClean="0"/>
              <a:t>räumlich Dimension </a:t>
            </a:r>
            <a:r>
              <a:rPr lang="de-DE" sz="2400" dirty="0"/>
              <a:t>übertrieben, überspitzt </a:t>
            </a:r>
          </a:p>
          <a:p>
            <a:pPr marL="0" indent="0">
              <a:spcBef>
                <a:spcPts val="0"/>
              </a:spcBef>
              <a:buNone/>
            </a:pPr>
            <a:endParaRPr lang="de-DE" sz="2400" dirty="0"/>
          </a:p>
          <a:p>
            <a:pPr marL="0" indent="0">
              <a:spcBef>
                <a:spcPts val="0"/>
              </a:spcBef>
              <a:buNone/>
            </a:pPr>
            <a:r>
              <a:rPr lang="de-DE" sz="2400" dirty="0" smtClean="0"/>
              <a:t>Gespielte </a:t>
            </a:r>
            <a:r>
              <a:rPr lang="de-DE" sz="2400" dirty="0"/>
              <a:t>Überraschung, Stirnrunzeln, Lächeln, </a:t>
            </a:r>
            <a:r>
              <a:rPr lang="de-DE" sz="2400" dirty="0" smtClean="0"/>
              <a:t>Mitgefühl</a:t>
            </a:r>
            <a:endParaRPr lang="de-DE" sz="2400" dirty="0"/>
          </a:p>
          <a:p>
            <a:pPr marL="0" indent="0">
              <a:spcBef>
                <a:spcPts val="0"/>
              </a:spcBef>
              <a:buNone/>
            </a:pPr>
            <a:endParaRPr lang="de-DE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400" dirty="0" smtClean="0"/>
              <a:t>Handlungsroutinen bilden sich aus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Frühe Kindheit</a:t>
            </a:r>
          </a:p>
        </p:txBody>
      </p:sp>
    </p:spTree>
    <p:extLst>
      <p:ext uri="{BB962C8B-B14F-4D97-AF65-F5344CB8AC3E}">
        <p14:creationId xmlns:p14="http://schemas.microsoft.com/office/powerpoint/2010/main" xmlns="" val="184809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Mead: Symbolischer Interaktionismus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i="1" u="sng" dirty="0" smtClean="0"/>
              <a:t>Rollenübernahme in der Kindheit</a:t>
            </a:r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 </a:t>
            </a:r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Der Sinn von Handlungen wird zunehmend erkannt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Geste: Körperliche Haltungen, Ablesen von Intentionen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Vokale Geste: Das Handeln anderer wird beeinflussbar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Signifikante Geste: Intentionen und Bedeutungen werden durch Sprache erschlossen und verarbeitet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Mead: Symbolischer Interaktionismus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503920" cy="457200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i="1" u="sng" dirty="0" smtClean="0"/>
              <a:t>Rollenübernahme im Kindes- und Jugendalter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Radius der Interaktionen wird mit dem Spracherwerb immer größer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Sprache: Gesellschaftlich geteiltes Symbolsystem, fortan Medium der Interaktion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Immer zahlreichere Rollen und Perspektiven werden übernommen und miteinander koordiniert (Play &gt; Game)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Generalisierter Anderer: Gesamtgesellschaftliche Erwartungen in verschiedenen Kontexten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3563888" y="4437112"/>
            <a:ext cx="2008808" cy="1428750"/>
          </a:xfrm>
          <a:prstGeom prst="ellipse">
            <a:avLst/>
          </a:prstGeom>
          <a:solidFill>
            <a:srgbClr val="632523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000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Individuum</a:t>
            </a:r>
            <a:endParaRPr lang="de-DE" sz="2000" dirty="0">
              <a:solidFill>
                <a:srgbClr val="FFFFFF"/>
              </a:solidFill>
              <a:latin typeface="Calibri" pitchFamily="32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1043608" y="2564904"/>
            <a:ext cx="2025650" cy="1387475"/>
          </a:xfrm>
          <a:prstGeom prst="ellipse">
            <a:avLst/>
          </a:prstGeom>
          <a:solidFill>
            <a:srgbClr val="595959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000" dirty="0" err="1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Significant</a:t>
            </a:r>
            <a:r>
              <a:rPr lang="de-DE" sz="2000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 </a:t>
            </a:r>
            <a:r>
              <a:rPr lang="de-DE" sz="20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Other</a:t>
            </a:r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3419872" y="1916832"/>
            <a:ext cx="2160588" cy="1452563"/>
          </a:xfrm>
          <a:prstGeom prst="ellipse">
            <a:avLst/>
          </a:prstGeom>
          <a:solidFill>
            <a:srgbClr val="948A54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000" dirty="0" err="1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Significant</a:t>
            </a:r>
            <a:r>
              <a:rPr lang="de-DE" sz="2000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 </a:t>
            </a:r>
            <a:r>
              <a:rPr lang="de-DE" sz="20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Other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5940152" y="2348880"/>
            <a:ext cx="2133600" cy="1554162"/>
          </a:xfrm>
          <a:prstGeom prst="ellipse">
            <a:avLst/>
          </a:prstGeom>
          <a:solidFill>
            <a:srgbClr val="376092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000" dirty="0" err="1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Significant</a:t>
            </a:r>
            <a:r>
              <a:rPr lang="de-DE" sz="2000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 </a:t>
            </a:r>
            <a:r>
              <a:rPr lang="de-DE" sz="20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Other</a:t>
            </a: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499992" y="3573016"/>
            <a:ext cx="1587" cy="75609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5436096" y="3861048"/>
            <a:ext cx="685304" cy="73087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843808" y="3933056"/>
            <a:ext cx="720081" cy="64807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Significant</a:t>
            </a:r>
            <a:r>
              <a:rPr lang="de-DE" dirty="0" smtClean="0"/>
              <a:t> Other</a:t>
            </a:r>
            <a:endParaRPr lang="de-D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51520" y="1700808"/>
            <a:ext cx="8496944" cy="4454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de-DE" sz="2000" b="1" dirty="0" smtClean="0">
                <a:latin typeface="Calibri" pitchFamily="32" charset="0"/>
                <a:ea typeface="Lucida Sans Unicode" charset="0"/>
                <a:cs typeface="Lucida Sans Unicode" charset="0"/>
              </a:rPr>
              <a:t>Generalisierter </a:t>
            </a:r>
          </a:p>
          <a:p>
            <a:pPr marL="342900" indent="-339725">
              <a:spcBef>
                <a:spcPts val="50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de-DE" sz="2000" b="1" dirty="0" smtClean="0">
                <a:latin typeface="Calibri" pitchFamily="32" charset="0"/>
                <a:ea typeface="Lucida Sans Unicode" charset="0"/>
                <a:cs typeface="Lucida Sans Unicode" charset="0"/>
              </a:rPr>
              <a:t>Anderer</a:t>
            </a:r>
            <a:endParaRPr lang="de-DE" sz="2000" b="1" dirty="0">
              <a:latin typeface="Calibri" pitchFamily="32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3779912" y="4365104"/>
            <a:ext cx="1714500" cy="1428750"/>
          </a:xfrm>
          <a:prstGeom prst="ellipse">
            <a:avLst/>
          </a:prstGeom>
          <a:solidFill>
            <a:srgbClr val="632523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Subjekt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1691680" y="2420888"/>
            <a:ext cx="1846262" cy="1214437"/>
          </a:xfrm>
          <a:prstGeom prst="ellipse">
            <a:avLst/>
          </a:prstGeom>
          <a:solidFill>
            <a:srgbClr val="595959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dirty="0" err="1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Significant</a:t>
            </a:r>
            <a:r>
              <a:rPr lang="de-DE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 </a:t>
            </a:r>
            <a:r>
              <a:rPr lang="de-DE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Other</a:t>
            </a: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3851920" y="1988840"/>
            <a:ext cx="1757362" cy="1143000"/>
          </a:xfrm>
          <a:prstGeom prst="ellipse">
            <a:avLst/>
          </a:prstGeom>
          <a:solidFill>
            <a:srgbClr val="948A54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dirty="0" err="1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Significant</a:t>
            </a:r>
            <a:r>
              <a:rPr lang="de-DE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 </a:t>
            </a:r>
            <a:r>
              <a:rPr lang="de-DE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Other</a:t>
            </a: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5868144" y="2420888"/>
            <a:ext cx="1808163" cy="1214437"/>
          </a:xfrm>
          <a:prstGeom prst="ellipse">
            <a:avLst/>
          </a:prstGeom>
          <a:solidFill>
            <a:srgbClr val="376092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dirty="0" err="1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Significant</a:t>
            </a:r>
            <a:r>
              <a:rPr lang="de-DE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 </a:t>
            </a:r>
            <a:r>
              <a:rPr lang="de-DE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Other</a:t>
            </a: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1187624" y="1916832"/>
            <a:ext cx="7143750" cy="2357437"/>
          </a:xfrm>
          <a:prstGeom prst="ellipse">
            <a:avLst/>
          </a:prstGeom>
          <a:noFill/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827584" y="1916832"/>
            <a:ext cx="7786688" cy="3888432"/>
          </a:xfrm>
          <a:prstGeom prst="ellipse">
            <a:avLst/>
          </a:prstGeom>
          <a:noFill/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275856" y="3717033"/>
            <a:ext cx="576064" cy="64807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4716016" y="3429000"/>
            <a:ext cx="1587" cy="720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 flipH="1">
            <a:off x="5580112" y="3645024"/>
            <a:ext cx="504054" cy="72008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Generalized</a:t>
            </a:r>
            <a:r>
              <a:rPr lang="de-DE" dirty="0" smtClean="0"/>
              <a:t> Other</a:t>
            </a:r>
            <a:endParaRPr lang="de-D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Symbolischer Interaktionismus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8503920" cy="4572000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500" i="1" u="sng" dirty="0" smtClean="0"/>
              <a:t>Resultate der Rollenübernahme: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Die interagierende soziale Umwelt: Spiegel, in dem das eigene Verhalten wahrgenommen und abgelesen werden kann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500" dirty="0" smtClean="0"/>
              <a:t>Fähigkeit eines inneren Dialogs, eigene Motive und Haltungen werden zum Gegenstand der Selbstreflexion</a:t>
            </a:r>
          </a:p>
          <a:p>
            <a:pPr marL="0">
              <a:spcBef>
                <a:spcPts val="0"/>
              </a:spcBef>
              <a:buNone/>
            </a:pPr>
            <a:endParaRPr lang="de-DE" sz="2500" dirty="0" smtClean="0"/>
          </a:p>
          <a:p>
            <a:pPr marL="0">
              <a:spcBef>
                <a:spcPts val="0"/>
              </a:spcBef>
              <a:buFont typeface="Wingdings" pitchFamily="2" charset="2"/>
              <a:buChar char="Ø"/>
            </a:pPr>
            <a:r>
              <a:rPr lang="de-DE" sz="2500" dirty="0" smtClean="0"/>
              <a:t>Es entsteht das ‚Selbst‘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143000" y="2143125"/>
            <a:ext cx="2071688" cy="364331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„I“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e-DE" sz="2400" dirty="0">
              <a:solidFill>
                <a:srgbClr val="FFFFFF"/>
              </a:solidFill>
              <a:latin typeface="Calibri" pitchFamily="32" charset="0"/>
              <a:ea typeface="Lucida Sans Unicode" charset="0"/>
              <a:cs typeface="Lucida Sans Unicode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Kreativität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Freiheit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715000" y="2143125"/>
            <a:ext cx="2143125" cy="3643313"/>
          </a:xfrm>
          <a:prstGeom prst="rect">
            <a:avLst/>
          </a:prstGeom>
          <a:solidFill>
            <a:srgbClr val="17375E"/>
          </a:solidFill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e-DE" sz="2400" dirty="0">
              <a:solidFill>
                <a:srgbClr val="FFFFFF"/>
              </a:solidFill>
              <a:latin typeface="Calibri" pitchFamily="32" charset="0"/>
              <a:ea typeface="Lucida Sans Unicode" charset="0"/>
              <a:cs typeface="Lucida Sans Unicode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dirty="0" smtClean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„</a:t>
            </a:r>
            <a:r>
              <a:rPr lang="de-DE" sz="24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Me“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de-DE" sz="2400" dirty="0">
              <a:solidFill>
                <a:srgbClr val="FFFFFF"/>
              </a:solidFill>
              <a:latin typeface="Calibri" pitchFamily="32" charset="0"/>
              <a:ea typeface="Lucida Sans Unicode" charset="0"/>
              <a:cs typeface="Lucida Sans Unicode" charset="0"/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de-DE" sz="2400" dirty="0">
                <a:solidFill>
                  <a:srgbClr val="FFFFFF"/>
                </a:solidFill>
                <a:latin typeface="Calibri" pitchFamily="32" charset="0"/>
                <a:ea typeface="Lucida Sans Unicode" charset="0"/>
                <a:cs typeface="Lucida Sans Unicode" charset="0"/>
              </a:rPr>
              <a:t>Internalisierte soziale Erwartungen</a:t>
            </a:r>
          </a:p>
        </p:txBody>
      </p:sp>
      <p:cxnSp>
        <p:nvCxnSpPr>
          <p:cNvPr id="13317" name="AutoShape 5"/>
          <p:cNvCxnSpPr>
            <a:cxnSpLocks noChangeShapeType="1"/>
          </p:cNvCxnSpPr>
          <p:nvPr/>
        </p:nvCxnSpPr>
        <p:spPr bwMode="auto">
          <a:xfrm>
            <a:off x="3779912" y="4509120"/>
            <a:ext cx="1357313" cy="3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</p:cxnSp>
      <p:cxnSp>
        <p:nvCxnSpPr>
          <p:cNvPr id="13318" name="AutoShape 6"/>
          <p:cNvCxnSpPr>
            <a:cxnSpLocks noChangeShapeType="1"/>
          </p:cNvCxnSpPr>
          <p:nvPr/>
        </p:nvCxnSpPr>
        <p:spPr bwMode="auto">
          <a:xfrm flipH="1" flipV="1">
            <a:off x="3779912" y="2924944"/>
            <a:ext cx="1357313" cy="15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</p:cxn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827584" y="1700808"/>
            <a:ext cx="7358062" cy="4464496"/>
          </a:xfrm>
          <a:prstGeom prst="rect">
            <a:avLst/>
          </a:prstGeom>
          <a:noFill/>
          <a:ln w="25560">
            <a:solidFill>
              <a:srgbClr val="385D8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Identität: Das ‚Selbst‘ einer Person </a:t>
            </a:r>
            <a:endParaRPr lang="de-D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Identität: Das ‚Selbst‘ einer Person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de-DE" sz="2500" i="1" u="sng" dirty="0" smtClean="0"/>
              <a:t>Zentrale Elemente der Identitätsbildung:</a:t>
            </a:r>
          </a:p>
          <a:p>
            <a:pPr marL="0" indent="0">
              <a:spcBef>
                <a:spcPts val="0"/>
              </a:spcBef>
              <a:buNone/>
            </a:pPr>
            <a:endParaRPr lang="de-DE" sz="2500" dirty="0" smtClean="0"/>
          </a:p>
          <a:p>
            <a:pPr>
              <a:spcBef>
                <a:spcPts val="0"/>
              </a:spcBef>
            </a:pPr>
            <a:r>
              <a:rPr lang="de-DE" sz="2500" dirty="0" smtClean="0"/>
              <a:t>Die Austauschbarkeit der Perspektiven  </a:t>
            </a:r>
          </a:p>
          <a:p>
            <a:pPr>
              <a:spcBef>
                <a:spcPts val="0"/>
              </a:spcBef>
            </a:pPr>
            <a:endParaRPr lang="de-DE" sz="2500" dirty="0" smtClean="0"/>
          </a:p>
          <a:p>
            <a:pPr>
              <a:spcBef>
                <a:spcPts val="0"/>
              </a:spcBef>
            </a:pPr>
            <a:r>
              <a:rPr lang="de-DE" sz="2500" dirty="0" smtClean="0"/>
              <a:t>Der Mechanismus der wechselseitigen Rollenübernahme</a:t>
            </a:r>
          </a:p>
          <a:p>
            <a:pPr>
              <a:spcBef>
                <a:spcPts val="0"/>
              </a:spcBef>
            </a:pPr>
            <a:endParaRPr lang="de-DE" sz="2500" dirty="0" smtClean="0"/>
          </a:p>
          <a:p>
            <a:pPr>
              <a:spcBef>
                <a:spcPts val="0"/>
              </a:spcBef>
            </a:pPr>
            <a:r>
              <a:rPr lang="de-DE" sz="2500" dirty="0" smtClean="0"/>
              <a:t>Das Vorhandensein eines eindeutigen Symbolsystems (Sprache)</a:t>
            </a:r>
          </a:p>
          <a:p>
            <a:pPr>
              <a:spcBef>
                <a:spcPts val="0"/>
              </a:spcBef>
              <a:buNone/>
            </a:pPr>
            <a:endParaRPr lang="de-DE" sz="2500" dirty="0" smtClean="0"/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de-DE" sz="2500" dirty="0" smtClean="0"/>
              <a:t>Interaktionsbeziehungen sind immer symbolisch- sprachliche Beziehungen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Verwendete Literatur und Lesetipps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03920" cy="4572000"/>
          </a:xfrm>
        </p:spPr>
        <p:txBody>
          <a:bodyPr>
            <a:noAutofit/>
          </a:bodyPr>
          <a:lstStyle/>
          <a:p>
            <a:pPr marL="288000">
              <a:spcBef>
                <a:spcPts val="0"/>
              </a:spcBef>
            </a:pPr>
            <a:r>
              <a:rPr lang="de-DE" sz="1800" dirty="0" smtClean="0"/>
              <a:t>Baumgart, F (2008): Theorien der Sozialisation. UTB, Stuttgart</a:t>
            </a:r>
          </a:p>
          <a:p>
            <a:pPr marL="288000">
              <a:spcBef>
                <a:spcPts val="0"/>
              </a:spcBef>
              <a:buNone/>
            </a:pPr>
            <a:endParaRPr lang="de-DE" sz="1800" dirty="0" smtClean="0"/>
          </a:p>
          <a:p>
            <a:pPr marL="288000">
              <a:spcBef>
                <a:spcPts val="0"/>
              </a:spcBef>
            </a:pPr>
            <a:r>
              <a:rPr lang="de-DE" sz="1800" dirty="0" smtClean="0"/>
              <a:t>Garz, D.  (2008): Sozialpsychologische Entwicklungstheorien: Von Mead, Piaget und Kohlberg bis zur Gegenwart. VS-Verlag, Wiesbaden</a:t>
            </a:r>
          </a:p>
          <a:p>
            <a:pPr marL="288000">
              <a:spcBef>
                <a:spcPts val="0"/>
              </a:spcBef>
              <a:buNone/>
            </a:pPr>
            <a:endParaRPr lang="de-DE" sz="1800" dirty="0" smtClean="0"/>
          </a:p>
          <a:p>
            <a:pPr marL="288000">
              <a:spcBef>
                <a:spcPts val="0"/>
              </a:spcBef>
            </a:pPr>
            <a:r>
              <a:rPr lang="de-DE" sz="1800" dirty="0" smtClean="0"/>
              <a:t>Köbel, N (2018): Identität, Werte, Weltdeutung. Weinheim, Beltz</a:t>
            </a:r>
          </a:p>
          <a:p>
            <a:pPr marL="288000">
              <a:spcBef>
                <a:spcPts val="0"/>
              </a:spcBef>
              <a:buNone/>
            </a:pPr>
            <a:endParaRPr lang="de-DE" sz="1800" dirty="0" smtClean="0"/>
          </a:p>
          <a:p>
            <a:pPr marL="288000">
              <a:spcBef>
                <a:spcPts val="0"/>
              </a:spcBef>
            </a:pPr>
            <a:r>
              <a:rPr lang="de-DE" sz="1800" dirty="0" smtClean="0"/>
              <a:t>Mead, G.H. (1973): Geist, Identität, Gesellschaft. Suhrkamp, Frankfurt</a:t>
            </a:r>
          </a:p>
          <a:p>
            <a:pPr marL="288000">
              <a:spcBef>
                <a:spcPts val="0"/>
              </a:spcBef>
              <a:buNone/>
            </a:pPr>
            <a:endParaRPr lang="de-DE" sz="1800" dirty="0" smtClean="0"/>
          </a:p>
          <a:p>
            <a:pPr marL="288000">
              <a:spcBef>
                <a:spcPts val="0"/>
              </a:spcBef>
            </a:pPr>
            <a:r>
              <a:rPr lang="de-DE" sz="1800" dirty="0" smtClean="0"/>
              <a:t>Neumann, K. (1983): Der Beginn der Kommunikation zwischen Mutter und Kind. Strukturanalyse der Mutter-Kind-Interaktion. Klinkhardt, Bad Heilbrunn</a:t>
            </a:r>
          </a:p>
          <a:p>
            <a:pPr marL="288000">
              <a:spcBef>
                <a:spcPts val="0"/>
              </a:spcBef>
              <a:buNone/>
            </a:pPr>
            <a:endParaRPr lang="de-DE" sz="1800" dirty="0" smtClean="0"/>
          </a:p>
          <a:p>
            <a:pPr marL="288000">
              <a:spcBef>
                <a:spcPts val="0"/>
              </a:spcBef>
            </a:pPr>
            <a:r>
              <a:rPr lang="de-DE" sz="1800" dirty="0" smtClean="0"/>
              <a:t>Stern, D. (2000): Mutter und Kind – Die erste Beziehung. Klett-</a:t>
            </a:r>
            <a:r>
              <a:rPr lang="de-DE" sz="1800" dirty="0" err="1" smtClean="0"/>
              <a:t>Cotta</a:t>
            </a:r>
            <a:r>
              <a:rPr lang="de-DE" sz="1800" dirty="0" smtClean="0"/>
              <a:t>, Stuttgart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nus">
  <a:themeElements>
    <a:clrScheme name="Cronus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ronus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525</Words>
  <Application>Microsoft Office PowerPoint</Application>
  <PresentationFormat>Bildschirmpräsentation (4:3)</PresentationFormat>
  <Paragraphs>127</Paragraphs>
  <Slides>14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Cronus</vt:lpstr>
      <vt:lpstr>George Herbert Mead: Gesellschaft, Identität</vt:lpstr>
      <vt:lpstr>Gesellschaft, soziales Handeln, Identität</vt:lpstr>
      <vt:lpstr>Gesellschaft, soziales Handeln, Identität</vt:lpstr>
      <vt:lpstr>Frühe Kindheit</vt:lpstr>
      <vt:lpstr>Frühe Kindheit</vt:lpstr>
      <vt:lpstr>Frühe Kindheit</vt:lpstr>
      <vt:lpstr>Mead: Symbolischer Interaktionismus</vt:lpstr>
      <vt:lpstr>Mead: Symbolischer Interaktionismus</vt:lpstr>
      <vt:lpstr>Significant Other</vt:lpstr>
      <vt:lpstr>Generalized Other</vt:lpstr>
      <vt:lpstr>Symbolischer Interaktionismus</vt:lpstr>
      <vt:lpstr>Identität: Das ‚Selbst‘ einer Person </vt:lpstr>
      <vt:lpstr>Identität: Das ‚Selbst‘ einer Person </vt:lpstr>
      <vt:lpstr>Verwendete Literatur und Lesetipps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Identität</dc:title>
  <dc:creator>Asus</dc:creator>
  <cp:lastModifiedBy>User</cp:lastModifiedBy>
  <cp:revision>94</cp:revision>
  <dcterms:created xsi:type="dcterms:W3CDTF">2016-11-25T13:27:14Z</dcterms:created>
  <dcterms:modified xsi:type="dcterms:W3CDTF">2018-07-26T23:50:15Z</dcterms:modified>
</cp:coreProperties>
</file>