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6" r:id="rId8"/>
    <p:sldId id="262" r:id="rId9"/>
    <p:sldId id="263" r:id="rId10"/>
    <p:sldId id="267" r:id="rId11"/>
    <p:sldId id="281" r:id="rId12"/>
    <p:sldId id="268" r:id="rId13"/>
    <p:sldId id="282" r:id="rId1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90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hteck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45AB-EBAC-4F42-8350-3D1D2A09A968}" type="datetimeFigureOut">
              <a:rPr lang="de-DE" smtClean="0"/>
              <a:pPr/>
              <a:t>20.01.2019</a:t>
            </a:fld>
            <a:endParaRPr lang="de-DE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Gerade Verbindung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hteck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D992239-13A9-4212-896C-392DB48B1DF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45AB-EBAC-4F42-8350-3D1D2A09A968}" type="datetimeFigureOut">
              <a:rPr lang="de-DE" smtClean="0"/>
              <a:pPr/>
              <a:t>20.01.2019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2D992239-13A9-4212-896C-392DB48B1DF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überschri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htec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hteck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13" name="Rechteck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hteck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45AB-EBAC-4F42-8350-3D1D2A09A968}" type="datetimeFigureOut">
              <a:rPr lang="de-DE" smtClean="0"/>
              <a:pPr/>
              <a:t>20.01.2019</a:t>
            </a:fld>
            <a:endParaRPr lang="de-DE"/>
          </a:p>
        </p:txBody>
      </p:sp>
      <p:sp>
        <p:nvSpPr>
          <p:cNvPr id="8" name="Gerade Verbindung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D992239-13A9-4212-896C-392DB48B1DF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1D145AB-EBAC-4F42-8350-3D1D2A09A968}" type="datetimeFigureOut">
              <a:rPr lang="de-DE" smtClean="0"/>
              <a:pPr/>
              <a:t>20.01.2019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92239-13A9-4212-896C-392DB48B1DF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Gerade Verbindung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Inhaltsplatzhalt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2" name="Inhaltsplatzhalt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erade Verbindung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hteck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hteck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hteck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hteck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hteck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45AB-EBAC-4F42-8350-3D1D2A09A968}" type="datetimeFigureOut">
              <a:rPr lang="de-DE" smtClean="0"/>
              <a:pPr/>
              <a:t>20.01.2019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de-DE"/>
          </a:p>
        </p:txBody>
      </p:sp>
      <p:sp>
        <p:nvSpPr>
          <p:cNvPr id="15" name="Gerade Verbindung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Inhaltsplatzhalt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26" name="Inhaltsplatzhalt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25" name="El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2D992239-13A9-4212-896C-392DB48B1DF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3" name="Titel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45AB-EBAC-4F42-8350-3D1D2A09A968}" type="datetimeFigureOut">
              <a:rPr lang="de-DE" smtClean="0"/>
              <a:pPr/>
              <a:t>20.01.2019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2D992239-13A9-4212-896C-392DB48B1DF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hteck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hteck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hteck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hteck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45AB-EBAC-4F42-8350-3D1D2A09A968}" type="datetimeFigureOut">
              <a:rPr lang="de-DE" smtClean="0"/>
              <a:pPr/>
              <a:t>20.01.2019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D992239-13A9-4212-896C-392DB48B1DF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htec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htec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hteck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Gerade Verbindung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Inhaltsplatzhalt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D992239-13A9-4212-896C-392DB48B1DF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1" name="Rechteck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45AB-EBAC-4F42-8350-3D1D2A09A968}" type="datetimeFigureOut">
              <a:rPr lang="de-DE" smtClean="0"/>
              <a:pPr/>
              <a:t>20.01.2019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erade Verbindung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hteck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hteck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hteck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hteck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2D992239-13A9-4212-896C-392DB48B1DF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22" name="Rechteck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1D145AB-EBAC-4F42-8350-3D1D2A09A968}" type="datetimeFigureOut">
              <a:rPr lang="de-DE" smtClean="0"/>
              <a:pPr/>
              <a:t>20.01.2019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45AB-EBAC-4F42-8350-3D1D2A09A968}" type="datetimeFigureOut">
              <a:rPr lang="de-DE" smtClean="0"/>
              <a:pPr/>
              <a:t>20.01.2019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92239-13A9-4212-896C-392DB48B1DF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hteck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hteck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hteck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hteck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Gerade Verbindung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2D992239-13A9-4212-896C-392DB48B1DF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45AB-EBAC-4F42-8350-3D1D2A09A968}" type="datetimeFigureOut">
              <a:rPr lang="de-DE" smtClean="0"/>
              <a:pPr/>
              <a:t>20.01.2019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hteck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1D145AB-EBAC-4F42-8350-3D1D2A09A968}" type="datetimeFigureOut">
              <a:rPr lang="de-DE" smtClean="0"/>
              <a:pPr/>
              <a:t>20.01.2019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de-DE"/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Gerade Verbindung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D992239-13A9-4212-896C-392DB48B1DF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 smtClean="0"/>
          </a:p>
          <a:p>
            <a:endParaRPr lang="de-DE" dirty="0" smtClean="0"/>
          </a:p>
          <a:p>
            <a:r>
              <a:rPr lang="de-DE" dirty="0" smtClean="0"/>
              <a:t>Soziopod</a:t>
            </a:r>
            <a:endParaRPr lang="de-DE" dirty="0" smtClean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752600"/>
          </a:xfrm>
        </p:spPr>
        <p:txBody>
          <a:bodyPr/>
          <a:lstStyle/>
          <a:p>
            <a:r>
              <a:rPr lang="de-DE" dirty="0" smtClean="0"/>
              <a:t>Talcott </a:t>
            </a:r>
            <a:r>
              <a:rPr lang="de-DE" dirty="0" smtClean="0"/>
              <a:t>Parsons</a:t>
            </a:r>
            <a:r>
              <a:rPr lang="de-DE" dirty="0" smtClean="0"/>
              <a:t/>
            </a:r>
            <a:br>
              <a:rPr lang="de-DE" dirty="0" smtClean="0"/>
            </a:br>
            <a:endParaRPr lang="de-D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el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Parsons‘ Strukturfunktionalismus</a:t>
            </a:r>
            <a:endParaRPr lang="de-DE" dirty="0"/>
          </a:p>
        </p:txBody>
      </p:sp>
      <p:sp>
        <p:nvSpPr>
          <p:cNvPr id="22" name="Inhaltsplatzhalter 21"/>
          <p:cNvSpPr>
            <a:spLocks noGrp="1"/>
          </p:cNvSpPr>
          <p:nvPr>
            <p:ph sz="half" idx="2"/>
          </p:nvPr>
        </p:nvSpPr>
        <p:spPr>
          <a:xfrm>
            <a:off x="395536" y="1916832"/>
            <a:ext cx="4176464" cy="3456384"/>
          </a:xfrm>
        </p:spPr>
        <p:txBody>
          <a:bodyPr/>
          <a:lstStyle/>
          <a:p>
            <a:pPr>
              <a:buNone/>
            </a:pPr>
            <a:r>
              <a:rPr lang="de-DE" i="1" u="sng" dirty="0" smtClean="0"/>
              <a:t>Forschungsschwerpunkte</a:t>
            </a:r>
          </a:p>
          <a:p>
            <a:pPr>
              <a:buNone/>
            </a:pPr>
            <a:endParaRPr lang="de-DE" i="1" u="sng" dirty="0" smtClean="0"/>
          </a:p>
          <a:p>
            <a:r>
              <a:rPr lang="de-DE" dirty="0" smtClean="0"/>
              <a:t>Soziale Strukturanalyse</a:t>
            </a:r>
          </a:p>
          <a:p>
            <a:r>
              <a:rPr lang="de-DE" dirty="0" smtClean="0"/>
              <a:t>Rollensoziologie</a:t>
            </a:r>
          </a:p>
          <a:p>
            <a:r>
              <a:rPr lang="de-DE" dirty="0" smtClean="0"/>
              <a:t>Soziologische Systemtheorie</a:t>
            </a:r>
            <a:endParaRPr lang="de-DE" dirty="0"/>
          </a:p>
        </p:txBody>
      </p:sp>
      <p:pic>
        <p:nvPicPr>
          <p:cNvPr id="1028" name="Picture 4" descr="https://upload.wikimedia.org/wikipedia/en/4/45/Talcott_Parsons_%28photo%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988840"/>
            <a:ext cx="2082924" cy="3113759"/>
          </a:xfrm>
          <a:prstGeom prst="rect">
            <a:avLst/>
          </a:prstGeom>
          <a:noFill/>
        </p:spPr>
      </p:pic>
      <p:sp>
        <p:nvSpPr>
          <p:cNvPr id="14" name="Rechteck 13"/>
          <p:cNvSpPr/>
          <p:nvPr/>
        </p:nvSpPr>
        <p:spPr>
          <a:xfrm>
            <a:off x="5364088" y="5301208"/>
            <a:ext cx="23762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200" dirty="0" smtClean="0"/>
              <a:t>Talcott Parsons</a:t>
            </a:r>
          </a:p>
          <a:p>
            <a:pPr algn="ctr"/>
            <a:r>
              <a:rPr lang="de-DE" dirty="0" smtClean="0"/>
              <a:t>1902 – 1979</a:t>
            </a:r>
            <a:endParaRPr lang="de-DE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Parsons‘ Gesellschaftstheorie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"/>
          </p:nvPr>
        </p:nvSpPr>
        <p:spPr>
          <a:xfrm>
            <a:off x="395536" y="1700808"/>
            <a:ext cx="8503920" cy="4572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de-DE" sz="2500" i="1" u="sng" dirty="0" smtClean="0"/>
              <a:t>Analogie zu lebenden Organismen</a:t>
            </a:r>
          </a:p>
          <a:p>
            <a:pPr marL="0">
              <a:spcBef>
                <a:spcPts val="0"/>
              </a:spcBef>
              <a:buNone/>
            </a:pPr>
            <a:endParaRPr lang="de-DE" sz="2500" i="1" u="sng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500" dirty="0" smtClean="0"/>
              <a:t>Gesellschaften: Komplexe Systeme, die sich von ihrer Umwelt abgrenzen</a:t>
            </a:r>
          </a:p>
          <a:p>
            <a:pPr marL="0">
              <a:spcBef>
                <a:spcPts val="0"/>
              </a:spcBef>
              <a:buNone/>
            </a:pPr>
            <a:endParaRPr lang="de-DE" sz="25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500" dirty="0" smtClean="0"/>
              <a:t>Zu ihrem Überleben entwickeln Gesellschaften Strukturen</a:t>
            </a:r>
          </a:p>
          <a:p>
            <a:pPr marL="0">
              <a:spcBef>
                <a:spcPts val="0"/>
              </a:spcBef>
              <a:buNone/>
            </a:pPr>
            <a:endParaRPr lang="de-DE" sz="25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500" dirty="0" smtClean="0"/>
              <a:t>Strukturen erfüllen spezielle Funktionen für die Bestandserhaltung des Gesamtsystems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Parsons‘ Gesellschaftstheorie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95536" y="1700808"/>
            <a:ext cx="8503920" cy="4572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de-DE" sz="2500" dirty="0" smtClean="0"/>
              <a:t>Jede Gesellschaft strebt wie natürlich-biologische Systeme nach Selbsterhaltung</a:t>
            </a:r>
          </a:p>
          <a:p>
            <a:pPr marL="0">
              <a:spcBef>
                <a:spcPts val="0"/>
              </a:spcBef>
              <a:buNone/>
            </a:pPr>
            <a:endParaRPr lang="de-DE" sz="25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500" dirty="0" smtClean="0"/>
              <a:t>Gesellschaften setzen sich mit der natürlichen Umwelt und anderen Gesellschaftsystemen auseinander</a:t>
            </a:r>
          </a:p>
          <a:p>
            <a:pPr marL="0">
              <a:spcBef>
                <a:spcPts val="0"/>
              </a:spcBef>
              <a:buNone/>
            </a:pPr>
            <a:endParaRPr lang="de-DE" sz="25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500" dirty="0" smtClean="0"/>
              <a:t>Diese Grundstruktur ist in allen Epochen wirksam</a:t>
            </a:r>
          </a:p>
          <a:p>
            <a:pPr marL="0">
              <a:spcBef>
                <a:spcPts val="0"/>
              </a:spcBef>
              <a:buNone/>
            </a:pPr>
            <a:endParaRPr lang="de-DE" sz="25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500" dirty="0" smtClean="0"/>
              <a:t>Stabilität von Gesellschaftssystemen: Relativ störungs- und konfliktfreie Zusammenarbeit der Teilbereiche</a:t>
            </a:r>
            <a:endParaRPr lang="de-DE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Parsons‘ Gesellschaftstheorie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67544" y="1700808"/>
            <a:ext cx="8503920" cy="4572000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de-DE" sz="2400" dirty="0" smtClean="0"/>
              <a:t>Teilsysteme erbringen jeweils unterschiedliche Beiträge (Funktionen) für das Gesamtsystem</a:t>
            </a:r>
          </a:p>
          <a:p>
            <a:pPr marL="0">
              <a:buNone/>
            </a:pPr>
            <a:endParaRPr lang="de-DE" sz="2400" dirty="0" smtClean="0"/>
          </a:p>
          <a:p>
            <a:pPr marL="0">
              <a:buNone/>
            </a:pPr>
            <a:r>
              <a:rPr lang="de-DE" sz="2400" i="1" u="sng" dirty="0" smtClean="0"/>
              <a:t>Ökonomisches System: </a:t>
            </a:r>
          </a:p>
          <a:p>
            <a:pPr marL="0">
              <a:lnSpc>
                <a:spcPct val="60000"/>
              </a:lnSpc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buNone/>
            </a:pPr>
            <a:r>
              <a:rPr lang="de-DE" sz="2400" dirty="0" smtClean="0"/>
              <a:t>Materielle Ressourcen, Waren und Dienstleistungen produzieren</a:t>
            </a:r>
          </a:p>
          <a:p>
            <a:pPr marL="0">
              <a:buNone/>
            </a:pPr>
            <a:endParaRPr lang="de-DE" sz="2400" dirty="0" smtClean="0"/>
          </a:p>
          <a:p>
            <a:pPr marL="0">
              <a:buNone/>
            </a:pPr>
            <a:r>
              <a:rPr lang="de-DE" sz="2400" i="1" u="sng" dirty="0" smtClean="0"/>
              <a:t>Politisches System: </a:t>
            </a:r>
          </a:p>
          <a:p>
            <a:pPr marL="0">
              <a:lnSpc>
                <a:spcPct val="60000"/>
              </a:lnSpc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buNone/>
            </a:pPr>
            <a:r>
              <a:rPr lang="de-DE" sz="2400" dirty="0" smtClean="0"/>
              <a:t>Interessen ausgleichen, Gesetze erlassen</a:t>
            </a:r>
          </a:p>
          <a:p>
            <a:pPr>
              <a:buNone/>
            </a:pPr>
            <a:endParaRPr lang="de-DE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Parsons‘ Gesellschaftstheorie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95536" y="1772816"/>
            <a:ext cx="8503920" cy="4572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de-DE" dirty="0" smtClean="0"/>
              <a:t>Jedes Teilsystem entwickelt spezifische Institutionen</a:t>
            </a:r>
          </a:p>
          <a:p>
            <a:pPr marL="0">
              <a:spcBef>
                <a:spcPts val="0"/>
              </a:spcBef>
              <a:buNone/>
            </a:pPr>
            <a:endParaRPr lang="de-DE" dirty="0" smtClean="0"/>
          </a:p>
          <a:p>
            <a:pPr marL="0">
              <a:spcBef>
                <a:spcPts val="0"/>
              </a:spcBef>
              <a:buNone/>
            </a:pPr>
            <a:r>
              <a:rPr lang="de-DE" dirty="0" smtClean="0"/>
              <a:t>Institutionen: Spezifisches soziales Handeln</a:t>
            </a:r>
          </a:p>
          <a:p>
            <a:pPr marL="0">
              <a:spcBef>
                <a:spcPts val="0"/>
              </a:spcBef>
              <a:buNone/>
            </a:pPr>
            <a:endParaRPr lang="de-DE" dirty="0" smtClean="0"/>
          </a:p>
          <a:p>
            <a:pPr marL="0">
              <a:spcBef>
                <a:spcPts val="0"/>
              </a:spcBef>
              <a:buNone/>
            </a:pPr>
            <a:r>
              <a:rPr lang="de-DE" dirty="0" smtClean="0"/>
              <a:t>Alle Teilsysteme müssen aufeinander bezogen sein</a:t>
            </a:r>
          </a:p>
          <a:p>
            <a:pPr marL="0">
              <a:spcBef>
                <a:spcPts val="0"/>
              </a:spcBef>
              <a:buNone/>
            </a:pPr>
            <a:endParaRPr lang="de-DE" dirty="0" smtClean="0"/>
          </a:p>
          <a:p>
            <a:pPr marL="0">
              <a:spcBef>
                <a:spcPts val="0"/>
              </a:spcBef>
              <a:buNone/>
            </a:pPr>
            <a:r>
              <a:rPr lang="de-DE" dirty="0" smtClean="0"/>
              <a:t>Die Funktionen stabilisieren die Struktur</a:t>
            </a:r>
          </a:p>
          <a:p>
            <a:pPr marL="0">
              <a:spcBef>
                <a:spcPts val="0"/>
              </a:spcBef>
              <a:buNone/>
            </a:pPr>
            <a:endParaRPr lang="de-DE" dirty="0" smtClean="0"/>
          </a:p>
          <a:p>
            <a:pPr marL="0">
              <a:spcBef>
                <a:spcPts val="0"/>
              </a:spcBef>
              <a:buFont typeface="Wingdings" pitchFamily="2" charset="2"/>
              <a:buChar char="Ø"/>
            </a:pPr>
            <a:r>
              <a:rPr lang="de-DE" dirty="0" smtClean="0"/>
              <a:t> </a:t>
            </a:r>
            <a:r>
              <a:rPr lang="de-DE" i="1" dirty="0" smtClean="0"/>
              <a:t>Strukturfunktionalistische Systemtheorie</a:t>
            </a:r>
          </a:p>
          <a:p>
            <a:pPr marL="0">
              <a:spcBef>
                <a:spcPts val="0"/>
              </a:spcBef>
              <a:buNone/>
            </a:pPr>
            <a:endParaRPr lang="de-DE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Parsons‘ Sozialisationstheorie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95536" y="1700808"/>
            <a:ext cx="8503920" cy="4572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de-DE" i="1" u="sng" dirty="0" smtClean="0"/>
              <a:t>Die Bedeutung der Sozialisation</a:t>
            </a:r>
          </a:p>
          <a:p>
            <a:pPr marL="0">
              <a:spcBef>
                <a:spcPts val="0"/>
              </a:spcBef>
              <a:buNone/>
            </a:pPr>
            <a:endParaRPr lang="de-DE" i="1" u="sng" dirty="0" smtClean="0"/>
          </a:p>
          <a:p>
            <a:pPr marL="0">
              <a:spcBef>
                <a:spcPts val="0"/>
              </a:spcBef>
              <a:buNone/>
            </a:pPr>
            <a:r>
              <a:rPr lang="de-DE" dirty="0" smtClean="0"/>
              <a:t>Sozialisation muss Heranwachsenden die Fähigkeit und Bereitschaft vermitteln, in Rollen zu handeln</a:t>
            </a:r>
          </a:p>
          <a:p>
            <a:pPr marL="0">
              <a:spcBef>
                <a:spcPts val="0"/>
              </a:spcBef>
              <a:buNone/>
            </a:pPr>
            <a:endParaRPr lang="de-DE" dirty="0" smtClean="0"/>
          </a:p>
          <a:p>
            <a:pPr marL="0">
              <a:spcBef>
                <a:spcPts val="0"/>
              </a:spcBef>
              <a:buNone/>
            </a:pPr>
            <a:r>
              <a:rPr lang="de-DE" dirty="0" smtClean="0"/>
              <a:t>Sozialisation ‚trainiert‘ unterschiedliche Typen von Rollen auseinanderzuhalten</a:t>
            </a:r>
          </a:p>
          <a:p>
            <a:pPr marL="0">
              <a:spcBef>
                <a:spcPts val="0"/>
              </a:spcBef>
              <a:buNone/>
            </a:pPr>
            <a:endParaRPr lang="de-DE" dirty="0" smtClean="0"/>
          </a:p>
          <a:p>
            <a:pPr marL="0">
              <a:spcBef>
                <a:spcPts val="0"/>
              </a:spcBef>
              <a:buNone/>
            </a:pPr>
            <a:r>
              <a:rPr lang="de-DE" dirty="0" smtClean="0"/>
              <a:t>Bsp.: Rollen in der Familie vs. Rollen in der Schule</a:t>
            </a:r>
            <a:endParaRPr lang="de-DE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Parsons‘ Sozialisationstheorie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95536" y="1628800"/>
            <a:ext cx="8503920" cy="4572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endParaRPr lang="de-DE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Individuelle Handlungen, Wünsche, Interessen, Bedürfnisse sollten mit den funktionalen Anforderungen der Gesellschaft zusammengehen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Individuen müssen die für den Bestand einer Gesellschaft wichtigen Werte lernen und motivational verankern</a:t>
            </a:r>
          </a:p>
          <a:p>
            <a:pPr marL="0">
              <a:spcBef>
                <a:spcPts val="0"/>
              </a:spcBef>
              <a:buNone/>
            </a:pPr>
            <a:endParaRPr lang="de-DE" dirty="0" smtClean="0"/>
          </a:p>
          <a:p>
            <a:pPr marL="0">
              <a:spcBef>
                <a:spcPts val="0"/>
              </a:spcBef>
              <a:buNone/>
            </a:pPr>
            <a:endParaRPr lang="de-DE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Parsons‘ Sozialisationstheorie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95536" y="1844824"/>
            <a:ext cx="8503920" cy="4572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de-DE" sz="2500" dirty="0" smtClean="0"/>
              <a:t>Freud: Menschen möchten soziale Sanktionen vermeiden</a:t>
            </a:r>
          </a:p>
          <a:p>
            <a:pPr marL="0">
              <a:spcBef>
                <a:spcPts val="0"/>
              </a:spcBef>
              <a:buNone/>
            </a:pPr>
            <a:endParaRPr lang="de-DE" sz="25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500" dirty="0" smtClean="0"/>
              <a:t>Verinnerlichung gesellschaftlicher Werte begrenzt natürliche Bedürfnisse und überformt das ‚Es‘ kulturell</a:t>
            </a:r>
          </a:p>
          <a:p>
            <a:pPr marL="0">
              <a:spcBef>
                <a:spcPts val="0"/>
              </a:spcBef>
              <a:buNone/>
            </a:pPr>
            <a:endParaRPr lang="de-DE" sz="25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500" dirty="0" smtClean="0"/>
              <a:t>Systemkonformes Handeln wird vom Individuum als befriedigend empfunden</a:t>
            </a:r>
          </a:p>
          <a:p>
            <a:pPr marL="0">
              <a:spcBef>
                <a:spcPts val="0"/>
              </a:spcBef>
              <a:buNone/>
            </a:pPr>
            <a:endParaRPr lang="de-DE" sz="2500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755576" y="1772816"/>
            <a:ext cx="8208912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de-DE" sz="2600" i="1" u="sng" dirty="0" smtClean="0"/>
              <a:t>Partikular:</a:t>
            </a:r>
            <a:r>
              <a:rPr lang="de-DE" sz="2600" dirty="0" smtClean="0"/>
              <a:t> 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endParaRPr lang="de-DE" sz="2600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2400" dirty="0" smtClean="0"/>
              <a:t>Persönliche Beziehungen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2400" dirty="0" smtClean="0"/>
              <a:t>Gefühlsbetont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2400" dirty="0" smtClean="0"/>
              <a:t>Gemeinschaftlich: Die gesamte Person betreffend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Rollenbeziehungen (Pattern Variables)</a:t>
            </a:r>
            <a:endParaRPr lang="de-DE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683568" y="1844824"/>
            <a:ext cx="7920880" cy="442798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de-DE" sz="2400" i="1" u="sng" dirty="0" smtClean="0"/>
              <a:t>Universal:</a:t>
            </a:r>
          </a:p>
          <a:p>
            <a:pPr>
              <a:spcBef>
                <a:spcPts val="0"/>
              </a:spcBef>
              <a:buNone/>
            </a:pPr>
            <a:endParaRPr lang="de-DE" sz="2400" i="1" u="sng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2400" dirty="0" smtClean="0"/>
              <a:t>Unpersönliche Beziehungen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2400" dirty="0" smtClean="0"/>
              <a:t>Austauchbar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2400" dirty="0" smtClean="0"/>
              <a:t>Gesellschaftlich: Teilaspekte der Person betreffend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Rollenbeziehungen (Pattern Variables)</a:t>
            </a:r>
            <a:endParaRPr lang="de-DE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Rollenbeziehungen (Pattern Variables)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67544" y="1700808"/>
            <a:ext cx="8503920" cy="4572000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de-DE" sz="2500" i="1" u="sng" dirty="0" smtClean="0"/>
              <a:t>Ebenen der pattern variables:</a:t>
            </a:r>
          </a:p>
          <a:p>
            <a:pPr>
              <a:spcBef>
                <a:spcPts val="0"/>
              </a:spcBef>
              <a:buNone/>
            </a:pPr>
            <a:endParaRPr lang="de-DE" sz="2500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2500" dirty="0" smtClean="0"/>
              <a:t>Affektivität versus affektive Neutralität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2500" dirty="0" smtClean="0"/>
              <a:t>Diffusität versus Spezifität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2500" dirty="0" smtClean="0"/>
              <a:t>Partikularismus versus Universalismus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2500" dirty="0" smtClean="0"/>
              <a:t>Zuschreibung versus Erringen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2500" dirty="0" smtClean="0"/>
              <a:t>Gemeinschaftsorientierung versus Selbstorientierung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Literatur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95536" y="1844824"/>
            <a:ext cx="8503920" cy="4572000"/>
          </a:xfrm>
        </p:spPr>
        <p:txBody>
          <a:bodyPr>
            <a:normAutofit/>
          </a:bodyPr>
          <a:lstStyle/>
          <a:p>
            <a:r>
              <a:rPr lang="de-DE" sz="2400" dirty="0" smtClean="0"/>
              <a:t>Baumgart, F. (2008): Theorien der Sozialisation. Bad Heilbrunn: Julius </a:t>
            </a:r>
            <a:r>
              <a:rPr lang="de-DE" sz="2400" dirty="0" err="1" smtClean="0"/>
              <a:t>Klinkhardt</a:t>
            </a:r>
            <a:r>
              <a:rPr lang="de-DE" sz="2400" dirty="0" smtClean="0"/>
              <a:t>.</a:t>
            </a:r>
          </a:p>
          <a:p>
            <a:pPr>
              <a:buNone/>
            </a:pPr>
            <a:endParaRPr lang="de-DE" sz="2400" dirty="0" smtClean="0"/>
          </a:p>
          <a:p>
            <a:r>
              <a:rPr lang="de-DE" sz="2400" dirty="0" smtClean="0"/>
              <a:t>Joas, H. (Hg.) (2007): Lehrbuch Soziologie. Frankfurt: Campus.</a:t>
            </a:r>
          </a:p>
          <a:p>
            <a:pPr>
              <a:buNone/>
            </a:pPr>
            <a:endParaRPr lang="de-DE" sz="2400" dirty="0" smtClean="0"/>
          </a:p>
          <a:p>
            <a:r>
              <a:rPr lang="de-DE" sz="2400" dirty="0" smtClean="0"/>
              <a:t>Joas, H; </a:t>
            </a:r>
            <a:r>
              <a:rPr lang="de-DE" sz="2400" dirty="0" err="1" smtClean="0"/>
              <a:t>Knöbl</a:t>
            </a:r>
            <a:r>
              <a:rPr lang="de-DE" sz="2400" dirty="0" smtClean="0"/>
              <a:t>, W. (2004): Sozialtheorie - Zwanzig einführende Vorlesungen. Frankfurt: Suhrkamp.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ronus">
  <a:themeElements>
    <a:clrScheme name="Cronus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ronus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ronus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0</TotalTime>
  <Words>368</Words>
  <Application>Microsoft Office PowerPoint</Application>
  <PresentationFormat>Bildschirmpräsentation (4:3)</PresentationFormat>
  <Paragraphs>93</Paragraphs>
  <Slides>13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4" baseType="lpstr">
      <vt:lpstr>Cronus</vt:lpstr>
      <vt:lpstr>Talcott Parsons </vt:lpstr>
      <vt:lpstr>Parsons‘ Strukturfunktionalismus</vt:lpstr>
      <vt:lpstr>Parsons‘ Gesellschaftstheorie</vt:lpstr>
      <vt:lpstr>Parsons‘ Gesellschaftstheorie</vt:lpstr>
      <vt:lpstr>Parsons‘ Gesellschaftstheorie</vt:lpstr>
      <vt:lpstr>Parsons‘ Gesellschaftstheorie</vt:lpstr>
      <vt:lpstr>Parsons‘ Sozialisationstheorie</vt:lpstr>
      <vt:lpstr>Parsons‘ Sozialisationstheorie</vt:lpstr>
      <vt:lpstr>Parsons‘ Sozialisationstheorie</vt:lpstr>
      <vt:lpstr>Rollenbeziehungen (Pattern Variables)</vt:lpstr>
      <vt:lpstr>Rollenbeziehungen (Pattern Variables)</vt:lpstr>
      <vt:lpstr>Rollenbeziehungen (Pattern Variables)</vt:lpstr>
      <vt:lpstr>Literatur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Talcott Parsons: Strukturfunktionalismus</dc:title>
  <dc:creator>User</dc:creator>
  <cp:lastModifiedBy>User</cp:lastModifiedBy>
  <cp:revision>52</cp:revision>
  <dcterms:created xsi:type="dcterms:W3CDTF">2017-08-26T19:24:24Z</dcterms:created>
  <dcterms:modified xsi:type="dcterms:W3CDTF">2019-01-20T18:31:48Z</dcterms:modified>
</cp:coreProperties>
</file>